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Helvetica Neue" panose="020B0604020202020204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4a4f73d61f_2_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14a4f73d61f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4f73d61f_2_1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4f73d61f_2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4a4f73d61f_2_1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14a4f73d61f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4a4f73d61f_2_1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14a4f73d61f_2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580ab913d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580ab913d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580ab913d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580ab913d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4a4f73d61f_2_1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14a4f73d61f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4a4f73d61f_2_1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14a4f73d61f_2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4a4f73d61f_2_1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14a4f73d61f_2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4a4f73d61f_2_19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14a4f73d61f_2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4a4f73d61f_2_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14a4f73d61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4a4f73d61f_2_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14a4f73d61f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4a4f73d61f_2_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14a4f73d61f_2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4a4f73d61f_2_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14a4f73d61f_2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4a4f73d61f_2_9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14a4f73d61f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4a4f73d61f_2_10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14a4f73d61f_2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4a4f73d61f_2_10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14a4f73d61f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4a4f73d61f_2_1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14a4f73d61f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150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596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25" y="-6549"/>
            <a:ext cx="9144000" cy="838800"/>
          </a:xfrm>
          <a:prstGeom prst="rect">
            <a:avLst/>
          </a:prstGeom>
          <a:solidFill>
            <a:srgbClr val="F36C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`</a:t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987425" y="361774"/>
            <a:ext cx="1169100" cy="11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884375" y="72812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22142"/>
          <a:stretch/>
        </p:blipFill>
        <p:spPr>
          <a:xfrm>
            <a:off x="3838206" y="361775"/>
            <a:ext cx="1467525" cy="10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 amt="50000"/>
          </a:blip>
          <a:srcRect l="23861" r="17221"/>
          <a:stretch/>
        </p:blipFill>
        <p:spPr>
          <a:xfrm flipH="1">
            <a:off x="4599475" y="-125"/>
            <a:ext cx="4544527" cy="514098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74650" rtl="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1"/>
          <p:cNvSpPr/>
          <p:nvPr/>
        </p:nvSpPr>
        <p:spPr>
          <a:xfrm>
            <a:off x="-25" y="4304350"/>
            <a:ext cx="9144000" cy="83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1"/>
          <p:cNvSpPr/>
          <p:nvPr/>
        </p:nvSpPr>
        <p:spPr>
          <a:xfrm>
            <a:off x="3987456" y="3847913"/>
            <a:ext cx="1169100" cy="1169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1"/>
          <p:cNvSpPr/>
          <p:nvPr/>
        </p:nvSpPr>
        <p:spPr>
          <a:xfrm>
            <a:off x="3884400" y="421427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1"/>
          <p:cNvPicPr preferRelativeResize="0"/>
          <p:nvPr/>
        </p:nvPicPr>
        <p:blipFill rotWithShape="1">
          <a:blip r:embed="rId3">
            <a:alphaModFix/>
          </a:blip>
          <a:srcRect b="22142"/>
          <a:stretch/>
        </p:blipFill>
        <p:spPr>
          <a:xfrm>
            <a:off x="3838244" y="3915350"/>
            <a:ext cx="1467525" cy="10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/>
          <p:nvPr/>
        </p:nvSpPr>
        <p:spPr>
          <a:xfrm>
            <a:off x="-25" y="-6549"/>
            <a:ext cx="9144000" cy="838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2"/>
          <p:cNvSpPr/>
          <p:nvPr/>
        </p:nvSpPr>
        <p:spPr>
          <a:xfrm>
            <a:off x="3987425" y="361774"/>
            <a:ext cx="1169100" cy="11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2"/>
          <p:cNvSpPr/>
          <p:nvPr/>
        </p:nvSpPr>
        <p:spPr>
          <a:xfrm>
            <a:off x="3884375" y="72812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Google Shape;99;p12"/>
          <p:cNvPicPr preferRelativeResize="0"/>
          <p:nvPr/>
        </p:nvPicPr>
        <p:blipFill rotWithShape="1">
          <a:blip r:embed="rId2">
            <a:alphaModFix/>
          </a:blip>
          <a:srcRect b="22142"/>
          <a:stretch/>
        </p:blipFill>
        <p:spPr>
          <a:xfrm>
            <a:off x="3838219" y="353000"/>
            <a:ext cx="1467525" cy="10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3">
  <p:cSld name="BLANK_3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-25" y="-6549"/>
            <a:ext cx="9144000" cy="83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`</a:t>
            </a:r>
            <a:endParaRPr/>
          </a:p>
        </p:txBody>
      </p:sp>
      <p:sp>
        <p:nvSpPr>
          <p:cNvPr id="102" name="Google Shape;102;p13"/>
          <p:cNvSpPr/>
          <p:nvPr/>
        </p:nvSpPr>
        <p:spPr>
          <a:xfrm>
            <a:off x="3987425" y="361774"/>
            <a:ext cx="1169100" cy="11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>
            <a:off x="3884375" y="72812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13"/>
          <p:cNvPicPr preferRelativeResize="0"/>
          <p:nvPr/>
        </p:nvPicPr>
        <p:blipFill rotWithShape="1">
          <a:blip r:embed="rId2">
            <a:alphaModFix/>
          </a:blip>
          <a:srcRect b="22142"/>
          <a:stretch/>
        </p:blipFill>
        <p:spPr>
          <a:xfrm>
            <a:off x="3838206" y="361775"/>
            <a:ext cx="1467525" cy="10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">
  <p:cSld name="BLANK_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/>
          <p:nvPr/>
        </p:nvSpPr>
        <p:spPr>
          <a:xfrm>
            <a:off x="-25" y="4304350"/>
            <a:ext cx="9144000" cy="838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4"/>
          <p:cNvSpPr/>
          <p:nvPr/>
        </p:nvSpPr>
        <p:spPr>
          <a:xfrm>
            <a:off x="3987456" y="3847913"/>
            <a:ext cx="1169100" cy="1169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4"/>
          <p:cNvSpPr/>
          <p:nvPr/>
        </p:nvSpPr>
        <p:spPr>
          <a:xfrm>
            <a:off x="3884400" y="421427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14"/>
          <p:cNvPicPr preferRelativeResize="0"/>
          <p:nvPr/>
        </p:nvPicPr>
        <p:blipFill rotWithShape="1">
          <a:blip r:embed="rId2">
            <a:alphaModFix/>
          </a:blip>
          <a:srcRect b="22142"/>
          <a:stretch/>
        </p:blipFill>
        <p:spPr>
          <a:xfrm>
            <a:off x="3838244" y="3915350"/>
            <a:ext cx="1467525" cy="10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 txBox="1"/>
          <p:nvPr/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F36C21"/>
                </a:solidFill>
              </a:rPr>
              <a:t>XX%</a:t>
            </a:r>
            <a:endParaRPr sz="12000">
              <a:solidFill>
                <a:srgbClr val="F36C21"/>
              </a:solidFill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311700" y="2760951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SLIDE SUBTITLE</a:t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1">
  <p:cSld name="BLANK_2_2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/>
          <p:nvPr/>
        </p:nvSpPr>
        <p:spPr>
          <a:xfrm>
            <a:off x="-25" y="4304350"/>
            <a:ext cx="9144000" cy="838800"/>
          </a:xfrm>
          <a:prstGeom prst="rect">
            <a:avLst/>
          </a:prstGeom>
          <a:solidFill>
            <a:srgbClr val="F36C21"/>
          </a:solidFill>
          <a:ln w="9525" cap="flat" cmpd="sng">
            <a:solidFill>
              <a:srgbClr val="F36C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5"/>
          <p:cNvSpPr/>
          <p:nvPr/>
        </p:nvSpPr>
        <p:spPr>
          <a:xfrm>
            <a:off x="3987456" y="3847913"/>
            <a:ext cx="1169100" cy="1169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3884400" y="421427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5"/>
          <p:cNvPicPr preferRelativeResize="0"/>
          <p:nvPr/>
        </p:nvPicPr>
        <p:blipFill rotWithShape="1">
          <a:blip r:embed="rId2">
            <a:alphaModFix/>
          </a:blip>
          <a:srcRect b="22142"/>
          <a:stretch/>
        </p:blipFill>
        <p:spPr>
          <a:xfrm>
            <a:off x="3838244" y="3915350"/>
            <a:ext cx="1467525" cy="10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/>
          <p:nvPr/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004A80"/>
                </a:solidFill>
              </a:rPr>
              <a:t>XX%</a:t>
            </a:r>
            <a:endParaRPr sz="12000">
              <a:solidFill>
                <a:srgbClr val="004A80"/>
              </a:solidFill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311700" y="2760951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SLIDE SUBTITLE</a:t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/>
          <p:nvPr/>
        </p:nvSpPr>
        <p:spPr>
          <a:xfrm>
            <a:off x="-25" y="4304350"/>
            <a:ext cx="9144000" cy="838800"/>
          </a:xfrm>
          <a:prstGeom prst="rect">
            <a:avLst/>
          </a:prstGeom>
          <a:solidFill>
            <a:srgbClr val="004A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/>
          <p:nvPr/>
        </p:nvSpPr>
        <p:spPr>
          <a:xfrm>
            <a:off x="3987456" y="3847913"/>
            <a:ext cx="1169100" cy="1169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6"/>
          <p:cNvSpPr/>
          <p:nvPr/>
        </p:nvSpPr>
        <p:spPr>
          <a:xfrm>
            <a:off x="3884400" y="421427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16"/>
          <p:cNvPicPr preferRelativeResize="0"/>
          <p:nvPr/>
        </p:nvPicPr>
        <p:blipFill rotWithShape="1">
          <a:blip r:embed="rId2">
            <a:alphaModFix/>
          </a:blip>
          <a:srcRect b="22142"/>
          <a:stretch/>
        </p:blipFill>
        <p:spPr>
          <a:xfrm>
            <a:off x="3838244" y="3915350"/>
            <a:ext cx="1467525" cy="10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2">
  <p:cSld name="BLANK_1_2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/>
          <p:nvPr/>
        </p:nvSpPr>
        <p:spPr>
          <a:xfrm>
            <a:off x="-25" y="4304350"/>
            <a:ext cx="9144000" cy="83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3987456" y="3847913"/>
            <a:ext cx="1169100" cy="1169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7"/>
          <p:cNvSpPr/>
          <p:nvPr/>
        </p:nvSpPr>
        <p:spPr>
          <a:xfrm>
            <a:off x="3884400" y="421427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17"/>
          <p:cNvPicPr preferRelativeResize="0"/>
          <p:nvPr/>
        </p:nvPicPr>
        <p:blipFill rotWithShape="1">
          <a:blip r:embed="rId2">
            <a:alphaModFix/>
          </a:blip>
          <a:srcRect b="22142"/>
          <a:stretch/>
        </p:blipFill>
        <p:spPr>
          <a:xfrm>
            <a:off x="3838244" y="3915350"/>
            <a:ext cx="1467525" cy="10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>
  <p:cSld name="BLANK_2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8"/>
          <p:cNvGrpSpPr/>
          <p:nvPr/>
        </p:nvGrpSpPr>
        <p:grpSpPr>
          <a:xfrm>
            <a:off x="-25" y="-100900"/>
            <a:ext cx="9144028" cy="5244402"/>
            <a:chOff x="-25" y="-100900"/>
            <a:chExt cx="9144028" cy="5244402"/>
          </a:xfrm>
        </p:grpSpPr>
        <p:sp>
          <p:nvSpPr>
            <p:cNvPr id="131" name="Google Shape;131;p18"/>
            <p:cNvSpPr/>
            <p:nvPr/>
          </p:nvSpPr>
          <p:spPr>
            <a:xfrm>
              <a:off x="-25" y="4304350"/>
              <a:ext cx="9144000" cy="838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8"/>
            <p:cNvSpPr/>
            <p:nvPr/>
          </p:nvSpPr>
          <p:spPr>
            <a:xfrm>
              <a:off x="3987456" y="3847913"/>
              <a:ext cx="1169100" cy="1169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8"/>
            <p:cNvSpPr/>
            <p:nvPr/>
          </p:nvSpPr>
          <p:spPr>
            <a:xfrm>
              <a:off x="3884400" y="4214275"/>
              <a:ext cx="1375200" cy="442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4" name="Google Shape;134;p18"/>
            <p:cNvPicPr preferRelativeResize="0"/>
            <p:nvPr/>
          </p:nvPicPr>
          <p:blipFill rotWithShape="1">
            <a:blip r:embed="rId2">
              <a:alphaModFix/>
            </a:blip>
            <a:srcRect b="22142"/>
            <a:stretch/>
          </p:blipFill>
          <p:spPr>
            <a:xfrm>
              <a:off x="3838244" y="3915350"/>
              <a:ext cx="1467525" cy="102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18"/>
            <p:cNvPicPr preferRelativeResize="0"/>
            <p:nvPr/>
          </p:nvPicPr>
          <p:blipFill rotWithShape="1">
            <a:blip r:embed="rId3">
              <a:alphaModFix amt="21000"/>
            </a:blip>
            <a:srcRect t="5997" b="7951"/>
            <a:stretch/>
          </p:blipFill>
          <p:spPr>
            <a:xfrm>
              <a:off x="0" y="-100900"/>
              <a:ext cx="9144003" cy="52444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1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/>
          <p:nvPr/>
        </p:nvSpPr>
        <p:spPr>
          <a:xfrm>
            <a:off x="-25" y="4304350"/>
            <a:ext cx="9144000" cy="83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3987456" y="3847913"/>
            <a:ext cx="1169100" cy="1169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>
            <a:off x="3884400" y="421427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2">
            <a:alphaModFix/>
          </a:blip>
          <a:srcRect b="22142"/>
          <a:stretch/>
        </p:blipFill>
        <p:spPr>
          <a:xfrm>
            <a:off x="3838244" y="3915350"/>
            <a:ext cx="1467525" cy="10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 rotWithShape="1">
          <a:blip r:embed="rId3">
            <a:alphaModFix amt="21000"/>
          </a:blip>
          <a:srcRect t="5997" b="7951"/>
          <a:stretch/>
        </p:blipFill>
        <p:spPr>
          <a:xfrm>
            <a:off x="0" y="-100900"/>
            <a:ext cx="9144003" cy="5244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sldNum" idx="12"/>
          </p:nvPr>
        </p:nvSpPr>
        <p:spPr>
          <a:xfrm>
            <a:off x="8428179" y="4811071"/>
            <a:ext cx="25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-25" y="-6549"/>
            <a:ext cx="9144000" cy="838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3987425" y="361774"/>
            <a:ext cx="1169100" cy="11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3884375" y="72812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 b="22142"/>
          <a:stretch/>
        </p:blipFill>
        <p:spPr>
          <a:xfrm>
            <a:off x="3838219" y="353000"/>
            <a:ext cx="1467525" cy="10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 rotWithShape="1">
          <a:blip r:embed="rId2">
            <a:alphaModFix amt="52999"/>
          </a:blip>
          <a:srcRect t="6985" b="6985"/>
          <a:stretch/>
        </p:blipFill>
        <p:spPr>
          <a:xfrm>
            <a:off x="0" y="-100900"/>
            <a:ext cx="9144003" cy="524312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-25" y="4304350"/>
            <a:ext cx="9144000" cy="838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3987456" y="3847913"/>
            <a:ext cx="1169100" cy="1169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3884400" y="421427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3">
            <a:alphaModFix/>
          </a:blip>
          <a:srcRect b="22142"/>
          <a:stretch/>
        </p:blipFill>
        <p:spPr>
          <a:xfrm>
            <a:off x="3838244" y="3915350"/>
            <a:ext cx="1467525" cy="10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 rotWithShape="1">
          <a:blip r:embed="rId2">
            <a:alphaModFix amt="50000"/>
          </a:blip>
          <a:srcRect t="9859" b="9851"/>
          <a:stretch/>
        </p:blipFill>
        <p:spPr>
          <a:xfrm>
            <a:off x="0" y="-100900"/>
            <a:ext cx="9144003" cy="524443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-25" y="4304350"/>
            <a:ext cx="9144000" cy="83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3987456" y="3847913"/>
            <a:ext cx="1169100" cy="1169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3884400" y="421427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3">
            <a:alphaModFix/>
          </a:blip>
          <a:srcRect b="22142"/>
          <a:stretch/>
        </p:blipFill>
        <p:spPr>
          <a:xfrm>
            <a:off x="3838244" y="3915350"/>
            <a:ext cx="1467525" cy="10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-25" y="4304350"/>
            <a:ext cx="9144000" cy="838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3987456" y="3847913"/>
            <a:ext cx="1169100" cy="1169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3884400" y="421427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/>
          </a:blip>
          <a:srcRect b="22142"/>
          <a:stretch/>
        </p:blipFill>
        <p:spPr>
          <a:xfrm>
            <a:off x="3838244" y="3915350"/>
            <a:ext cx="1467525" cy="10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-25" y="4304350"/>
            <a:ext cx="9144000" cy="838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/>
          <p:nvPr/>
        </p:nvSpPr>
        <p:spPr>
          <a:xfrm>
            <a:off x="3987456" y="3847913"/>
            <a:ext cx="1169100" cy="1169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3884400" y="421427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7"/>
          <p:cNvPicPr preferRelativeResize="0"/>
          <p:nvPr/>
        </p:nvPicPr>
        <p:blipFill rotWithShape="1">
          <a:blip r:embed="rId2">
            <a:alphaModFix/>
          </a:blip>
          <a:srcRect b="22142"/>
          <a:stretch/>
        </p:blipFill>
        <p:spPr>
          <a:xfrm>
            <a:off x="3838244" y="3915350"/>
            <a:ext cx="1467525" cy="10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ONE_COLUMN_TEXT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8"/>
          <p:cNvSpPr/>
          <p:nvPr/>
        </p:nvSpPr>
        <p:spPr>
          <a:xfrm>
            <a:off x="-25" y="4304350"/>
            <a:ext cx="9144000" cy="838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3987456" y="3847913"/>
            <a:ext cx="1169100" cy="1169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3884400" y="421427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8"/>
          <p:cNvPicPr preferRelativeResize="0"/>
          <p:nvPr/>
        </p:nvPicPr>
        <p:blipFill rotWithShape="1">
          <a:blip r:embed="rId2">
            <a:alphaModFix/>
          </a:blip>
          <a:srcRect b="22142"/>
          <a:stretch/>
        </p:blipFill>
        <p:spPr>
          <a:xfrm>
            <a:off x="3838244" y="3915350"/>
            <a:ext cx="1467525" cy="10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74650" rtl="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ONE_COLUMN_TEXT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-25" y="4304350"/>
            <a:ext cx="9144000" cy="83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>
            <a:off x="3987456" y="3847913"/>
            <a:ext cx="1169100" cy="1169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>
            <a:off x="3884400" y="421427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 b="22142"/>
          <a:stretch/>
        </p:blipFill>
        <p:spPr>
          <a:xfrm>
            <a:off x="3838244" y="3915350"/>
            <a:ext cx="1467525" cy="10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74650" rtl="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0"/>
          <p:cNvPicPr preferRelativeResize="0"/>
          <p:nvPr/>
        </p:nvPicPr>
        <p:blipFill rotWithShape="1">
          <a:blip r:embed="rId2">
            <a:alphaModFix amt="50000"/>
          </a:blip>
          <a:srcRect l="17413" r="23697"/>
          <a:stretch/>
        </p:blipFill>
        <p:spPr>
          <a:xfrm>
            <a:off x="4599475" y="-125"/>
            <a:ext cx="4544527" cy="514345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10"/>
          <p:cNvSpPr/>
          <p:nvPr/>
        </p:nvSpPr>
        <p:spPr>
          <a:xfrm>
            <a:off x="-25" y="4304350"/>
            <a:ext cx="9144000" cy="838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0"/>
          <p:cNvSpPr/>
          <p:nvPr/>
        </p:nvSpPr>
        <p:spPr>
          <a:xfrm>
            <a:off x="3987456" y="3847913"/>
            <a:ext cx="1169100" cy="1169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0"/>
          <p:cNvSpPr/>
          <p:nvPr/>
        </p:nvSpPr>
        <p:spPr>
          <a:xfrm>
            <a:off x="3884400" y="4214275"/>
            <a:ext cx="1375200" cy="442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0"/>
          <p:cNvPicPr preferRelativeResize="0"/>
          <p:nvPr/>
        </p:nvPicPr>
        <p:blipFill rotWithShape="1">
          <a:blip r:embed="rId3">
            <a:alphaModFix/>
          </a:blip>
          <a:srcRect b="22142"/>
          <a:stretch/>
        </p:blipFill>
        <p:spPr>
          <a:xfrm>
            <a:off x="3838244" y="3915350"/>
            <a:ext cx="1467525" cy="10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ato"/>
              <a:buChar char="●"/>
              <a:defRPr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○"/>
              <a:defRPr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■"/>
              <a:defRPr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●"/>
              <a:defRPr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○"/>
              <a:defRPr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■"/>
              <a:defRPr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●"/>
              <a:defRPr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○"/>
              <a:defRPr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■"/>
              <a:defRPr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" sz="2688" b="1" dirty="0"/>
              <a:t>What is Jumpstart?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3913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" sz="2688" dirty="0"/>
              <a:t>“</a:t>
            </a:r>
            <a:r>
              <a:rPr lang="en" sz="2351" dirty="0"/>
              <a:t>Jumpstart” is a chance to get a jump on the year ahead by sharing strategies and policies before the new year has actually begun.</a:t>
            </a:r>
            <a:endParaRPr sz="2351"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2351"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" sz="2351" dirty="0"/>
              <a:t>The PTO Council offers “Jumpstart” at the beginning of each school year to help new officers transition into their roles for the upcoming year.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2351" dirty="0"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" sz="2351" dirty="0"/>
              <a:t>JA</a:t>
            </a:r>
            <a:endParaRPr dirty="0"/>
          </a:p>
        </p:txBody>
      </p:sp>
      <p:sp>
        <p:nvSpPr>
          <p:cNvPr id="149" name="Google Shape;149;p21"/>
          <p:cNvSpPr txBox="1"/>
          <p:nvPr/>
        </p:nvSpPr>
        <p:spPr>
          <a:xfrm>
            <a:off x="0" y="218121"/>
            <a:ext cx="9144000" cy="64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3600" b="1" i="0" u="none" strike="noStrike" cap="none">
                <a:solidFill>
                  <a:srgbClr val="004A80"/>
                </a:solidFill>
                <a:latin typeface="Aharoni"/>
                <a:ea typeface="Aharoni"/>
                <a:cs typeface="Aharoni"/>
                <a:sym typeface="Aharoni"/>
              </a:rPr>
              <a:t>Welcome to Jumpstart</a:t>
            </a:r>
            <a:endParaRPr>
              <a:solidFill>
                <a:srgbClr val="004A8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20000"/>
          </a:bodyPr>
          <a:lstStyle/>
          <a:p>
            <a:pPr marL="329184" lvl="0" indent="-32918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r>
              <a:rPr lang="en" sz="2600" b="1" u="sng"/>
              <a:t>Calendar</a:t>
            </a:r>
            <a:endParaRPr/>
          </a:p>
          <a:p>
            <a:pPr marL="329184" lvl="0" indent="-329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600" b="1" u="sng"/>
          </a:p>
          <a:p>
            <a:pPr marL="269506" lvl="0" indent="-26950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</a:pPr>
            <a:r>
              <a:rPr lang="en" sz="2600"/>
              <a:t>How can we avoid overlap and conflict when scheduling monthly PTO meetings so that parents who want to attend meetings at multiple schools don’t have to chose?</a:t>
            </a:r>
            <a:endParaRPr/>
          </a:p>
          <a:p>
            <a:pPr marL="329184" lvl="0" indent="-329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600"/>
          </a:p>
          <a:p>
            <a:pPr marL="329184" lvl="0" indent="-329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600"/>
          </a:p>
          <a:p>
            <a:pPr marL="329184" lvl="0" indent="-329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600"/>
          </a:p>
          <a:p>
            <a:pPr marL="329184" lvl="0" indent="-329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600"/>
          </a:p>
        </p:txBody>
      </p:sp>
      <p:sp>
        <p:nvSpPr>
          <p:cNvPr id="211" name="Google Shape;211;p30"/>
          <p:cNvSpPr txBox="1"/>
          <p:nvPr/>
        </p:nvSpPr>
        <p:spPr>
          <a:xfrm>
            <a:off x="0" y="218121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3600" b="1" i="0" u="none" strike="noStrike" cap="none">
                <a:solidFill>
                  <a:srgbClr val="004A80"/>
                </a:solidFill>
                <a:latin typeface="Aharoni"/>
                <a:ea typeface="Aharoni"/>
                <a:cs typeface="Aharoni"/>
                <a:sym typeface="Aharoni"/>
              </a:rPr>
              <a:t>Things You Should Know…</a:t>
            </a:r>
            <a:endParaRPr>
              <a:solidFill>
                <a:srgbClr val="004A80"/>
              </a:solidFill>
            </a:endParaRPr>
          </a:p>
        </p:txBody>
      </p:sp>
      <p:sp>
        <p:nvSpPr>
          <p:cNvPr id="212" name="Google Shape;212;p30"/>
          <p:cNvSpPr txBox="1"/>
          <p:nvPr/>
        </p:nvSpPr>
        <p:spPr>
          <a:xfrm>
            <a:off x="327110" y="4631833"/>
            <a:ext cx="426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29184" marR="0" lvl="0" indent="-329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LP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 lnSpcReduction="20000"/>
          </a:bodyPr>
          <a:lstStyle/>
          <a:p>
            <a:pPr marL="305179" lvl="0" indent="-30517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" sz="2400" b="1" u="sng"/>
              <a:t>Guest Speakers</a:t>
            </a:r>
            <a:endParaRPr/>
          </a:p>
          <a:p>
            <a:pPr marL="305179" lvl="0" indent="-305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2400" b="1" u="sng"/>
          </a:p>
          <a:p>
            <a:pPr marL="305179" lvl="0" indent="-305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" sz="2400"/>
              <a:t>Who can speak at a PTO meeting on issues not directly related to that particular school?  For example:</a:t>
            </a:r>
            <a:endParaRPr/>
          </a:p>
          <a:p>
            <a:pPr marL="305179" lvl="0" indent="-3051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2400"/>
          </a:p>
          <a:p>
            <a:pPr marL="249855" lvl="0" indent="-238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2400"/>
              <a:t>Individuals with a political agenda (BOE, Alderman)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49855" lvl="0" indent="-238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2400"/>
              <a:t>Others (Scouts of America, Girls on the Run, etc.)</a:t>
            </a:r>
            <a:endParaRPr/>
          </a:p>
          <a:p>
            <a:pPr marL="457770" lvl="0" indent="-3053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" sz="2400"/>
              <a:t>JG</a:t>
            </a:r>
            <a:endParaRPr/>
          </a:p>
        </p:txBody>
      </p:sp>
      <p:sp>
        <p:nvSpPr>
          <p:cNvPr id="218" name="Google Shape;218;p31"/>
          <p:cNvSpPr txBox="1"/>
          <p:nvPr/>
        </p:nvSpPr>
        <p:spPr>
          <a:xfrm>
            <a:off x="0" y="218121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Aharoni"/>
                <a:ea typeface="Aharoni"/>
                <a:cs typeface="Aharoni"/>
                <a:sym typeface="Aharoni"/>
              </a:rPr>
              <a:t>Things You Should Know…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>
            <a:spLocks noGrp="1"/>
          </p:cNvSpPr>
          <p:nvPr>
            <p:ph type="body" idx="4294967295"/>
          </p:nvPr>
        </p:nvSpPr>
        <p:spPr>
          <a:xfrm>
            <a:off x="457200" y="92846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62111" lvl="0" indent="-26211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8"/>
              <a:buNone/>
            </a:pPr>
            <a:r>
              <a:rPr lang="en" sz="2058" b="1" u="sng"/>
              <a:t>Insurance</a:t>
            </a:r>
            <a:endParaRPr/>
          </a:p>
          <a:p>
            <a:pPr marL="262111" lvl="0" indent="-26211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8"/>
              <a:buNone/>
            </a:pPr>
            <a:endParaRPr sz="2058" b="1" u="sng"/>
          </a:p>
          <a:p>
            <a:pPr marL="262111" lvl="0" indent="-26211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None/>
            </a:pPr>
            <a:r>
              <a:rPr lang="en" sz="1666"/>
              <a:t>How does PTO Council insurance coverage work? Who is covered? </a:t>
            </a:r>
            <a:endParaRPr sz="1666"/>
          </a:p>
          <a:p>
            <a:pPr marL="262111" lvl="0" indent="-26211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None/>
            </a:pPr>
            <a:endParaRPr sz="1666"/>
          </a:p>
          <a:p>
            <a:pPr marL="176273" lvl="0" indent="-1762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Calibri"/>
              <a:buChar char="●"/>
            </a:pPr>
            <a:r>
              <a:rPr lang="en" sz="1666"/>
              <a:t>We have coverage for:</a:t>
            </a:r>
            <a:endParaRPr sz="1666"/>
          </a:p>
          <a:p>
            <a:pPr marL="914400" lvl="1" indent="-3343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66"/>
              <a:buChar char="○"/>
            </a:pPr>
            <a:r>
              <a:rPr lang="en" sz="1666"/>
              <a:t>Commercial general liability ($1m) with extended medical payments ($50k)</a:t>
            </a:r>
            <a:endParaRPr sz="1666"/>
          </a:p>
          <a:p>
            <a:pPr marL="914400" lvl="1" indent="-3343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66"/>
              <a:buChar char="○"/>
            </a:pPr>
            <a:r>
              <a:rPr lang="en" sz="1666"/>
              <a:t>Professional liability ($1m)</a:t>
            </a:r>
            <a:endParaRPr sz="1666"/>
          </a:p>
          <a:p>
            <a:pPr marL="914400" lvl="1" indent="-3343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66"/>
              <a:buChar char="○"/>
            </a:pPr>
            <a:r>
              <a:rPr lang="en" sz="1666"/>
              <a:t>Fidelity bond (crime) for embezzlement/theft ($50k)</a:t>
            </a:r>
            <a:endParaRPr sz="1666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66"/>
          </a:p>
          <a:p>
            <a:pPr marL="176273" lvl="0" indent="-1762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Calibri"/>
              <a:buChar char="●"/>
            </a:pPr>
            <a:r>
              <a:rPr lang="en" sz="1666"/>
              <a:t>All board members, officers, and volunteers are covered </a:t>
            </a:r>
            <a:endParaRPr sz="1666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66"/>
          </a:p>
          <a:p>
            <a:pPr marL="176273" lvl="0" indent="-1762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66"/>
              <a:buChar char="●"/>
            </a:pPr>
            <a:r>
              <a:rPr lang="en" sz="1666"/>
              <a:t>Contact PTO Council Treasurer if you need a Certificate of Insurance or rider</a:t>
            </a:r>
            <a:endParaRPr/>
          </a:p>
        </p:txBody>
      </p:sp>
      <p:sp>
        <p:nvSpPr>
          <p:cNvPr id="224" name="Google Shape;224;p32"/>
          <p:cNvSpPr txBox="1"/>
          <p:nvPr/>
        </p:nvSpPr>
        <p:spPr>
          <a:xfrm>
            <a:off x="0" y="218121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Aharoni"/>
                <a:ea typeface="Aharoni"/>
                <a:cs typeface="Aharoni"/>
                <a:sym typeface="Aharoni"/>
              </a:rPr>
              <a:t>Things You Should Know…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25" name="Google Shape;225;p32"/>
          <p:cNvSpPr txBox="1"/>
          <p:nvPr/>
        </p:nvSpPr>
        <p:spPr>
          <a:xfrm>
            <a:off x="363176" y="4698900"/>
            <a:ext cx="5511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TH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 txBox="1">
            <a:spLocks noGrp="1"/>
          </p:cNvSpPr>
          <p:nvPr>
            <p:ph type="body" idx="4294967295"/>
          </p:nvPr>
        </p:nvSpPr>
        <p:spPr>
          <a:xfrm>
            <a:off x="457200" y="98954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62111" lvl="0" indent="-26211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58" b="1" u="sng"/>
              <a:t>Contracts</a:t>
            </a:r>
            <a:endParaRPr/>
          </a:p>
          <a:p>
            <a:pPr marL="262111" lvl="0" indent="-26211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58" b="1" u="sng"/>
          </a:p>
          <a:p>
            <a:pPr marL="262111" lvl="0" indent="-26211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66"/>
          </a:p>
          <a:p>
            <a:pPr marL="262111" lvl="0" indent="-26211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66"/>
              <a:t>What do I need to know before signing a vendor contract?</a:t>
            </a:r>
            <a:endParaRPr sz="1666"/>
          </a:p>
          <a:p>
            <a:pPr marL="176273" lvl="0" indent="-704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Calibri"/>
              <a:buNone/>
            </a:pPr>
            <a:endParaRPr sz="1666"/>
          </a:p>
          <a:p>
            <a:pPr marL="176273" lvl="0" indent="-17627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Calibri"/>
              <a:buChar char="●"/>
            </a:pPr>
            <a:r>
              <a:rPr lang="en" sz="1666"/>
              <a:t>READ the contract, especially indemnification and defense provisions.  If you are unsure about anything, please contact the PTO Council </a:t>
            </a:r>
            <a:endParaRPr/>
          </a:p>
          <a:p>
            <a:pPr marL="176273" lvl="0" indent="-704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Calibri"/>
              <a:buNone/>
            </a:pPr>
            <a:endParaRPr sz="1666"/>
          </a:p>
          <a:p>
            <a:pPr marL="176273" lvl="0" indent="-17627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Calibri"/>
              <a:buChar char="●"/>
            </a:pPr>
            <a:r>
              <a:rPr lang="en" sz="1666"/>
              <a:t>Contracts should be signed by a PTO officer (usually the president).  </a:t>
            </a:r>
            <a:r>
              <a:rPr lang="en" sz="1666" b="1"/>
              <a:t>Include your title!</a:t>
            </a:r>
            <a:r>
              <a:rPr lang="en" sz="1666"/>
              <a:t>  For example:  Jane Doe, Meramec PTO Co-President</a:t>
            </a:r>
            <a:endParaRPr/>
          </a:p>
          <a:p>
            <a:pPr marL="176273" lvl="0" indent="-704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66"/>
          </a:p>
          <a:p>
            <a:pPr marL="176273" marR="0" lvl="0" indent="-17627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Calibri"/>
              <a:buChar char="●"/>
            </a:pPr>
            <a:r>
              <a:rPr lang="en" sz="1666"/>
              <a:t>If the PTO wants to pay an individual (for example, a visiting artist or storyteller), go through CSD.  The District will handle required background checks and tax reporting.</a:t>
            </a:r>
            <a:endParaRPr sz="1666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3"/>
          <p:cNvSpPr txBox="1"/>
          <p:nvPr/>
        </p:nvSpPr>
        <p:spPr>
          <a:xfrm>
            <a:off x="0" y="218121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Aharoni"/>
                <a:ea typeface="Aharoni"/>
                <a:cs typeface="Aharoni"/>
                <a:sym typeface="Aharoni"/>
              </a:rPr>
              <a:t>Things You Should Know…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32" name="Google Shape;232;p33"/>
          <p:cNvSpPr txBox="1"/>
          <p:nvPr/>
        </p:nvSpPr>
        <p:spPr>
          <a:xfrm>
            <a:off x="363176" y="4698900"/>
            <a:ext cx="5511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TH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Donations</a:t>
            </a:r>
            <a:endParaRPr/>
          </a:p>
        </p:txBody>
      </p:sp>
      <p:sp>
        <p:nvSpPr>
          <p:cNvPr id="238" name="Google Shape;238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What is a donation?  A voluntary gift made with no expectation of receiving something of equal value</a:t>
            </a:r>
            <a:endParaRPr sz="20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/>
              <a:t>Yes:  Money for FFE, care funds, teacher appreciation, etc.</a:t>
            </a:r>
            <a:endParaRPr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/>
              <a:t>No:   Money for event tickets, t-shirts, yearbooks, etc.</a:t>
            </a:r>
            <a:endParaRPr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/>
              <a:t>TBD:  Auction purchases, donor gifts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PTO has to acknowledge (in writing) donations over $250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Donations from employer matches, donor-advised funds, etc. usually come to the PTO Council because it has the tax ID number</a:t>
            </a:r>
            <a:endParaRPr sz="2000"/>
          </a:p>
        </p:txBody>
      </p:sp>
      <p:sp>
        <p:nvSpPr>
          <p:cNvPr id="239" name="Google Shape;239;p34"/>
          <p:cNvSpPr txBox="1"/>
          <p:nvPr/>
        </p:nvSpPr>
        <p:spPr>
          <a:xfrm>
            <a:off x="254068" y="4799800"/>
            <a:ext cx="687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29184" marR="0" lvl="0" indent="-329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TH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/>
          <p:nvPr/>
        </p:nvSpPr>
        <p:spPr>
          <a:xfrm>
            <a:off x="150588" y="1371141"/>
            <a:ext cx="8842800" cy="29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Things to consider?</a:t>
            </a:r>
            <a:endParaRPr sz="1300"/>
          </a:p>
          <a:p>
            <a:pPr marL="180472" marR="0" lvl="0" indent="-1741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is the purpose of the Gift Card?  (personal gift, use for classroom supplies,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thank you)</a:t>
            </a:r>
            <a:endParaRPr sz="1300"/>
          </a:p>
          <a:p>
            <a:pPr marL="180472" marR="0" lvl="0" indent="-1741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 you limit the use of a gift cards?  Are there alternatives for a G.C.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(flowers, grade gift baskets, wish lists, etc.)</a:t>
            </a:r>
            <a:endParaRPr sz="1300"/>
          </a:p>
          <a:p>
            <a:pPr marL="180472" marR="0" lvl="0" indent="-1741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Gift Cards have a cash value</a:t>
            </a:r>
            <a:endParaRPr sz="1300"/>
          </a:p>
          <a:p>
            <a:pPr marL="180472" marR="0" lvl="0" indent="-1741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will be up to each PTO Board to decide if they wish to document a signed receipt from the recipient of the G.C.</a:t>
            </a:r>
            <a:endParaRPr sz="1300"/>
          </a:p>
          <a:p>
            <a:pPr marL="180472" marR="0" lvl="0" indent="-1741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Care Families will be excluded from signed receipts</a:t>
            </a:r>
            <a:endParaRPr sz="1300"/>
          </a:p>
          <a:p>
            <a:pPr marL="180472" marR="0" lvl="0" indent="-1741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Making it personal (consider hosting PTO staff breakfast and hand out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the gift cards and/or sign off receipts)</a:t>
            </a:r>
            <a:endParaRPr sz="1300"/>
          </a:p>
        </p:txBody>
      </p:sp>
      <p:sp>
        <p:nvSpPr>
          <p:cNvPr id="245" name="Google Shape;245;p35"/>
          <p:cNvSpPr txBox="1"/>
          <p:nvPr/>
        </p:nvSpPr>
        <p:spPr>
          <a:xfrm>
            <a:off x="1934786" y="884396"/>
            <a:ext cx="517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" sz="28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Gift Cards - Staff and Care Families</a:t>
            </a:r>
            <a:endParaRPr/>
          </a:p>
        </p:txBody>
      </p:sp>
      <p:sp>
        <p:nvSpPr>
          <p:cNvPr id="246" name="Google Shape;246;p35"/>
          <p:cNvSpPr txBox="1"/>
          <p:nvPr/>
        </p:nvSpPr>
        <p:spPr>
          <a:xfrm>
            <a:off x="0" y="218121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Aharoni"/>
                <a:ea typeface="Aharoni"/>
                <a:cs typeface="Aharoni"/>
                <a:sym typeface="Aharoni"/>
              </a:rPr>
              <a:t>Things You Should Know…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47" name="Google Shape;247;p35"/>
          <p:cNvSpPr txBox="1"/>
          <p:nvPr/>
        </p:nvSpPr>
        <p:spPr>
          <a:xfrm>
            <a:off x="156233" y="4643643"/>
            <a:ext cx="539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29184" marR="0" lvl="0" indent="-329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TH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32500" lnSpcReduction="20000"/>
          </a:bodyPr>
          <a:lstStyle/>
          <a:p>
            <a:pPr marL="309432" lvl="0" indent="-30943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634"/>
              <a:buNone/>
            </a:pPr>
            <a:r>
              <a:rPr lang="en" sz="5732" b="1" u="sng"/>
              <a:t>Minutes</a:t>
            </a:r>
            <a:endParaRPr sz="5588"/>
          </a:p>
          <a:p>
            <a:pPr marL="253335" lvl="0" indent="-9814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endParaRPr sz="2444" b="1" u="sng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51"/>
          </a:p>
          <a:p>
            <a:pPr marL="253335" lvl="0" indent="-1998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4930"/>
              <a:t>How should the minutes be formatted and when and how should they be published?</a:t>
            </a:r>
            <a:endParaRPr sz="4930"/>
          </a:p>
          <a:p>
            <a:pPr marL="914400" lvl="1" indent="-317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4315"/>
              <a:t>The agenda is the best way to format the minutes. </a:t>
            </a:r>
            <a:endParaRPr sz="4315"/>
          </a:p>
          <a:p>
            <a:pPr marL="914400" lvl="1" indent="-317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4315"/>
              <a:t>Minutes need to be submitted to the school’s PTO board for approval before being published to the website. </a:t>
            </a:r>
            <a:endParaRPr sz="4315"/>
          </a:p>
          <a:p>
            <a:pPr marL="914400" lvl="1" indent="-317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4315"/>
              <a:t>Minutes need to be published to the website within 2 weeks of the meeting.</a:t>
            </a:r>
            <a:endParaRPr sz="4315"/>
          </a:p>
          <a:p>
            <a:pPr marL="914400" lvl="1" indent="-317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4315"/>
              <a:t>Last month’s meeting minutes will be approved at this month’s meeting.</a:t>
            </a:r>
            <a:endParaRPr sz="4315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15"/>
          </a:p>
          <a:p>
            <a:pPr marL="253335" lvl="0" indent="-1998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4930"/>
              <a:t>Zoom vs. In Person meetings.  </a:t>
            </a:r>
            <a:endParaRPr sz="4930"/>
          </a:p>
          <a:p>
            <a:pPr marL="914400" lvl="1" indent="-317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4315"/>
              <a:t>When meetings are held via Zoom (or a hybrid model), meetings should be recorded and the recording published to the PTO website. </a:t>
            </a:r>
            <a:endParaRPr sz="4315"/>
          </a:p>
          <a:p>
            <a:pPr marL="914400" lvl="1" indent="-317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4315"/>
              <a:t>Written minutes are also necessary, as stated above. </a:t>
            </a:r>
            <a:endParaRPr sz="4315"/>
          </a:p>
          <a:p>
            <a:pPr marL="253335" lvl="0" indent="-9814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endParaRPr sz="2444"/>
          </a:p>
          <a:p>
            <a:pPr marL="253335" lvl="0" indent="-9814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endParaRPr sz="2444"/>
          </a:p>
          <a:p>
            <a:pPr marL="253335" lvl="0" indent="-9814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endParaRPr sz="2444"/>
          </a:p>
          <a:p>
            <a:pPr marL="253335" lvl="0" indent="-9814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endParaRPr sz="2444"/>
          </a:p>
          <a:p>
            <a:pPr marL="253335" lvl="0" indent="-9814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endParaRPr sz="2444"/>
          </a:p>
          <a:p>
            <a:pPr marL="309432" lvl="0" indent="-30943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2444"/>
          </a:p>
        </p:txBody>
      </p:sp>
      <p:sp>
        <p:nvSpPr>
          <p:cNvPr id="253" name="Google Shape;253;p36"/>
          <p:cNvSpPr txBox="1"/>
          <p:nvPr/>
        </p:nvSpPr>
        <p:spPr>
          <a:xfrm>
            <a:off x="0" y="218121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3600" b="1" i="0" u="none" strike="noStrike" cap="none">
                <a:solidFill>
                  <a:srgbClr val="004A80"/>
                </a:solidFill>
                <a:latin typeface="Aharoni"/>
                <a:ea typeface="Aharoni"/>
                <a:cs typeface="Aharoni"/>
                <a:sym typeface="Aharoni"/>
              </a:rPr>
              <a:t>Things You Should Know…</a:t>
            </a:r>
            <a:endParaRPr>
              <a:solidFill>
                <a:srgbClr val="004A80"/>
              </a:solidFill>
            </a:endParaRPr>
          </a:p>
        </p:txBody>
      </p:sp>
      <p:sp>
        <p:nvSpPr>
          <p:cNvPr id="254" name="Google Shape;254;p36"/>
          <p:cNvSpPr txBox="1"/>
          <p:nvPr/>
        </p:nvSpPr>
        <p:spPr>
          <a:xfrm>
            <a:off x="479761" y="4523420"/>
            <a:ext cx="389741" cy="294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29184" marR="0" lvl="0" indent="-329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LP</a:t>
            </a:r>
            <a:endParaRPr/>
          </a:p>
        </p:txBody>
      </p:sp>
      <p:sp>
        <p:nvSpPr>
          <p:cNvPr id="255" name="Google Shape;255;p36"/>
          <p:cNvSpPr txBox="1"/>
          <p:nvPr/>
        </p:nvSpPr>
        <p:spPr>
          <a:xfrm>
            <a:off x="6046475" y="3760475"/>
            <a:ext cx="312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" sz="2800"/>
              <a:t>Please save the following dates for the </a:t>
            </a:r>
            <a:endParaRPr/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" sz="2800"/>
              <a:t>2021-2022 PTO Council meetings:</a:t>
            </a:r>
            <a:endParaRPr/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160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</a:pPr>
            <a:r>
              <a:rPr lang="en" sz="2800"/>
              <a:t>September 15, 2022-Jumpstart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</a:pPr>
            <a:r>
              <a:rPr lang="en" sz="2800"/>
              <a:t>November 17, 2022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</a:pPr>
            <a:r>
              <a:rPr lang="en" sz="2800"/>
              <a:t>February 15, 2023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</a:pPr>
            <a:r>
              <a:rPr lang="en" sz="2800"/>
              <a:t>April 20, 2023</a:t>
            </a:r>
            <a:endParaRPr/>
          </a:p>
        </p:txBody>
      </p:sp>
      <p:sp>
        <p:nvSpPr>
          <p:cNvPr id="261" name="Google Shape;261;p37"/>
          <p:cNvSpPr txBox="1"/>
          <p:nvPr/>
        </p:nvSpPr>
        <p:spPr>
          <a:xfrm>
            <a:off x="0" y="135043"/>
            <a:ext cx="9144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00"/>
              <a:buFont typeface="Aharoni"/>
              <a:buNone/>
            </a:pPr>
            <a:r>
              <a:rPr lang="en" sz="4700" b="1" i="0" u="none" strike="noStrike" cap="none">
                <a:solidFill>
                  <a:srgbClr val="F36C21"/>
                </a:solidFill>
                <a:latin typeface="Aharoni"/>
                <a:ea typeface="Aharoni"/>
                <a:cs typeface="Aharoni"/>
                <a:sym typeface="Aharoni"/>
              </a:rPr>
              <a:t>202</a:t>
            </a:r>
            <a:r>
              <a:rPr lang="en" sz="4700" b="1">
                <a:solidFill>
                  <a:srgbClr val="F36C21"/>
                </a:solidFill>
                <a:latin typeface="Aharoni"/>
                <a:ea typeface="Aharoni"/>
                <a:cs typeface="Aharoni"/>
                <a:sym typeface="Aharoni"/>
              </a:rPr>
              <a:t>2</a:t>
            </a:r>
            <a:r>
              <a:rPr lang="en" sz="4700" b="1" i="0" u="none" strike="noStrike" cap="none">
                <a:solidFill>
                  <a:srgbClr val="F36C21"/>
                </a:solidFill>
                <a:latin typeface="Aharoni"/>
                <a:ea typeface="Aharoni"/>
                <a:cs typeface="Aharoni"/>
                <a:sym typeface="Aharoni"/>
              </a:rPr>
              <a:t>-202</a:t>
            </a:r>
            <a:r>
              <a:rPr lang="en" sz="4700" b="1">
                <a:solidFill>
                  <a:srgbClr val="F36C21"/>
                </a:solidFill>
                <a:latin typeface="Aharoni"/>
                <a:ea typeface="Aharoni"/>
                <a:cs typeface="Aharoni"/>
                <a:sym typeface="Aharoni"/>
              </a:rPr>
              <a:t>3</a:t>
            </a:r>
            <a:r>
              <a:rPr lang="en" sz="4700" b="1" i="0" u="none" strike="noStrike" cap="none">
                <a:solidFill>
                  <a:srgbClr val="F36C21"/>
                </a:solidFill>
                <a:latin typeface="Aharoni"/>
                <a:ea typeface="Aharoni"/>
                <a:cs typeface="Aharoni"/>
                <a:sym typeface="Aharoni"/>
              </a:rPr>
              <a:t> Meeting Dates</a:t>
            </a:r>
            <a:endParaRPr>
              <a:solidFill>
                <a:srgbClr val="F36C21"/>
              </a:solidFill>
            </a:endParaRPr>
          </a:p>
        </p:txBody>
      </p:sp>
      <p:sp>
        <p:nvSpPr>
          <p:cNvPr id="262" name="Google Shape;262;p37"/>
          <p:cNvSpPr txBox="1"/>
          <p:nvPr/>
        </p:nvSpPr>
        <p:spPr>
          <a:xfrm>
            <a:off x="563372" y="4533475"/>
            <a:ext cx="389740" cy="294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29184" marR="0" lvl="0" indent="-329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LP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800"/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None/>
            </a:pPr>
            <a:r>
              <a:rPr lang="en" sz="3600" b="1"/>
              <a:t>Thank you for all the time and energy you give to make the student experience the best possible one for all!</a:t>
            </a:r>
            <a:endParaRPr sz="2000" b="1"/>
          </a:p>
        </p:txBody>
      </p:sp>
      <p:sp>
        <p:nvSpPr>
          <p:cNvPr id="268" name="Google Shape;268;p38"/>
          <p:cNvSpPr txBox="1"/>
          <p:nvPr/>
        </p:nvSpPr>
        <p:spPr>
          <a:xfrm>
            <a:off x="0" y="218121"/>
            <a:ext cx="9144000" cy="831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4800" b="1" i="0" u="none" strike="noStrike" cap="none">
                <a:solidFill>
                  <a:schemeClr val="accent2"/>
                </a:solidFill>
                <a:latin typeface="Aharoni"/>
                <a:ea typeface="Aharoni"/>
                <a:cs typeface="Aharoni"/>
                <a:sym typeface="Aharoni"/>
              </a:rPr>
              <a:t>THANK YOU</a:t>
            </a:r>
            <a:endParaRPr sz="2600">
              <a:solidFill>
                <a:schemeClr val="accent2"/>
              </a:solidFill>
            </a:endParaRPr>
          </a:p>
        </p:txBody>
      </p:sp>
      <p:sp>
        <p:nvSpPr>
          <p:cNvPr id="269" name="Google Shape;269;p38"/>
          <p:cNvSpPr txBox="1"/>
          <p:nvPr/>
        </p:nvSpPr>
        <p:spPr>
          <a:xfrm>
            <a:off x="365681" y="4661633"/>
            <a:ext cx="394837" cy="32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29184" marR="0" lvl="0" indent="-329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 lnSpcReduction="20000"/>
          </a:bodyPr>
          <a:lstStyle/>
          <a:p>
            <a:pPr marL="277714" lvl="0" indent="-27771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" sz="2581"/>
              <a:t>The PTO Council is the governing body for the individual PTOs of the School District of Clayton.</a:t>
            </a:r>
            <a:endParaRPr/>
          </a:p>
          <a:p>
            <a:pPr marL="277714" lvl="0" indent="-27771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2581"/>
          </a:p>
          <a:p>
            <a:pPr marL="277714" lvl="0" indent="-27771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" sz="2581"/>
              <a:t>The PTO Council is the legally registered 501c3 entity.  The Council is responsible for setting the by-laws and PTO policies for the District.</a:t>
            </a:r>
            <a:endParaRPr/>
          </a:p>
          <a:p>
            <a:pPr marL="277714" lvl="0" indent="-27771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2581"/>
          </a:p>
          <a:p>
            <a:pPr marL="277714" lvl="0" indent="-27771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" sz="2581"/>
              <a:t>The PTO Council is responsible for maintaining and providing its records for tax purposes.</a:t>
            </a:r>
            <a:endParaRPr/>
          </a:p>
          <a:p>
            <a:pPr marL="277714" lvl="0" indent="-27771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2581"/>
          </a:p>
          <a:p>
            <a:pPr marL="277714" lvl="0" indent="-27771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" sz="2581"/>
              <a:t>JA</a:t>
            </a:r>
            <a:endParaRPr/>
          </a:p>
        </p:txBody>
      </p:sp>
      <p:sp>
        <p:nvSpPr>
          <p:cNvPr id="155" name="Google Shape;155;p22"/>
          <p:cNvSpPr txBox="1"/>
          <p:nvPr/>
        </p:nvSpPr>
        <p:spPr>
          <a:xfrm>
            <a:off x="13995" y="218121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3600" b="1" i="0" u="none" strike="noStrike" cap="none">
                <a:solidFill>
                  <a:srgbClr val="F36C21"/>
                </a:solidFill>
                <a:latin typeface="Aharoni"/>
                <a:ea typeface="Aharoni"/>
                <a:cs typeface="Aharoni"/>
                <a:sym typeface="Aharoni"/>
              </a:rPr>
              <a:t>What is the PTO Council?</a:t>
            </a:r>
            <a:endParaRPr>
              <a:solidFill>
                <a:srgbClr val="F36C2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body" idx="4294967295"/>
          </p:nvPr>
        </p:nvSpPr>
        <p:spPr>
          <a:xfrm>
            <a:off x="457200" y="10477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312038" lvl="0" indent="-31203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None/>
            </a:pPr>
            <a:r>
              <a:rPr lang="en" sz="2900" b="1" u="sng"/>
              <a:t>Mission Statement</a:t>
            </a:r>
            <a:endParaRPr/>
          </a:p>
          <a:p>
            <a:pPr marL="312038" lvl="0" indent="-31203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None/>
            </a:pPr>
            <a:endParaRPr sz="2600" b="1" u="sng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</a:pPr>
            <a:r>
              <a:rPr lang="en" sz="2200" b="1">
                <a:latin typeface="Helvetica Neue"/>
                <a:ea typeface="Helvetica Neue"/>
                <a:cs typeface="Helvetica Neue"/>
                <a:sym typeface="Helvetica Neue"/>
              </a:rPr>
              <a:t>PTO Council is the umbrella organization that connects all six individual PTOs in the School District of Clayton. The mission of the PTO Council is to provide guidance, support and a central forum for best practices. The Council promotes communication and cultivates a sense of community between PTO leadership and administration.</a:t>
            </a:r>
            <a:endParaRPr sz="2000"/>
          </a:p>
        </p:txBody>
      </p:sp>
      <p:sp>
        <p:nvSpPr>
          <p:cNvPr id="161" name="Google Shape;161;p23"/>
          <p:cNvSpPr txBox="1"/>
          <p:nvPr/>
        </p:nvSpPr>
        <p:spPr>
          <a:xfrm>
            <a:off x="528095" y="4637513"/>
            <a:ext cx="370913" cy="278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</a:t>
            </a:r>
            <a:endParaRPr/>
          </a:p>
        </p:txBody>
      </p:sp>
      <p:sp>
        <p:nvSpPr>
          <p:cNvPr id="162" name="Google Shape;162;p23"/>
          <p:cNvSpPr txBox="1"/>
          <p:nvPr/>
        </p:nvSpPr>
        <p:spPr>
          <a:xfrm>
            <a:off x="13995" y="218121"/>
            <a:ext cx="9144000" cy="64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3600" b="1" i="0" u="none" strike="noStrike" cap="none">
                <a:solidFill>
                  <a:schemeClr val="accent2"/>
                </a:solidFill>
                <a:latin typeface="Aharoni"/>
                <a:ea typeface="Aharoni"/>
                <a:cs typeface="Aharoni"/>
                <a:sym typeface="Aharoni"/>
              </a:rPr>
              <a:t>What is the PTO Council?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body" idx="4294967295"/>
          </p:nvPr>
        </p:nvSpPr>
        <p:spPr>
          <a:xfrm>
            <a:off x="457190" y="120782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2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PTO Council is proposing the following slate for the 2022-2023 school year: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i="1"/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" sz="2000"/>
              <a:t>Jenny Abeles (2021-2024)</a:t>
            </a:r>
            <a:endParaRPr/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" sz="2000"/>
              <a:t>Jessica Graetz (2022-2025)</a:t>
            </a:r>
            <a:endParaRPr/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" sz="2000"/>
              <a:t>Laura Pierson (2020-2023)</a:t>
            </a:r>
            <a:endParaRPr/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" sz="2000"/>
              <a:t>Tanya Hayden (2021-2024)</a:t>
            </a:r>
            <a:endParaRPr/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" sz="2000"/>
              <a:t>Laura Seelbach (2021-2023)</a:t>
            </a:r>
            <a:endParaRPr/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" sz="2000"/>
              <a:t>Lily Gutwein (2022-2025)</a:t>
            </a:r>
            <a:endParaRPr/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2000"/>
          </a:p>
        </p:txBody>
      </p:sp>
      <p:sp>
        <p:nvSpPr>
          <p:cNvPr id="168" name="Google Shape;168;p24"/>
          <p:cNvSpPr txBox="1"/>
          <p:nvPr/>
        </p:nvSpPr>
        <p:spPr>
          <a:xfrm>
            <a:off x="13995" y="218121"/>
            <a:ext cx="9144001" cy="64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3600" b="1" i="0" u="none" strike="noStrike" cap="none">
                <a:solidFill>
                  <a:srgbClr val="F36C21"/>
                </a:solidFill>
                <a:latin typeface="Aharoni"/>
                <a:ea typeface="Aharoni"/>
                <a:cs typeface="Aharoni"/>
                <a:sym typeface="Aharoni"/>
              </a:rPr>
              <a:t>Who Makes Up the PTO Council?</a:t>
            </a:r>
            <a:endParaRPr>
              <a:solidFill>
                <a:srgbClr val="F36C21"/>
              </a:solidFill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457892" y="4663839"/>
            <a:ext cx="370913" cy="48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57175" lvl="0" indent="-2571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None/>
            </a:pPr>
            <a:r>
              <a:rPr lang="en" sz="2650"/>
              <a:t>In addition, there are six ex-officio directors that are comprised of one PTO President from each of the six schools. </a:t>
            </a:r>
            <a:endParaRPr sz="2100"/>
          </a:p>
          <a:p>
            <a:pPr marL="257175" lvl="0" indent="-2571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None/>
            </a:pPr>
            <a:endParaRPr sz="2650"/>
          </a:p>
          <a:p>
            <a:pPr marL="257175" lvl="0" indent="-2571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None/>
            </a:pPr>
            <a:r>
              <a:rPr lang="en" sz="2650"/>
              <a:t>These are the 12 voting members that make up the PTO Council. </a:t>
            </a:r>
            <a:endParaRPr sz="2100"/>
          </a:p>
          <a:p>
            <a:pPr marL="257175" lvl="0" indent="-2571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None/>
            </a:pPr>
            <a:endParaRPr sz="2650"/>
          </a:p>
          <a:p>
            <a:pPr marL="257175" lvl="0" indent="-25717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" sz="2200"/>
              <a:t>(At least one representative from each school is required to attend each meeting)</a:t>
            </a:r>
            <a:endParaRPr sz="2100"/>
          </a:p>
        </p:txBody>
      </p:sp>
      <p:sp>
        <p:nvSpPr>
          <p:cNvPr id="175" name="Google Shape;175;p25"/>
          <p:cNvSpPr txBox="1"/>
          <p:nvPr/>
        </p:nvSpPr>
        <p:spPr>
          <a:xfrm>
            <a:off x="457892" y="4663839"/>
            <a:ext cx="370913" cy="48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</a:t>
            </a:r>
            <a:endParaRPr/>
          </a:p>
        </p:txBody>
      </p:sp>
      <p:sp>
        <p:nvSpPr>
          <p:cNvPr id="176" name="Google Shape;176;p25"/>
          <p:cNvSpPr txBox="1"/>
          <p:nvPr/>
        </p:nvSpPr>
        <p:spPr>
          <a:xfrm>
            <a:off x="13995" y="218121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3600" b="1" i="0" u="none" strike="noStrike" cap="none">
                <a:solidFill>
                  <a:srgbClr val="004A80"/>
                </a:solidFill>
                <a:latin typeface="Aharoni"/>
                <a:ea typeface="Aharoni"/>
                <a:cs typeface="Aharoni"/>
                <a:sym typeface="Aharoni"/>
              </a:rPr>
              <a:t>Who Makes Up the PTO Council?</a:t>
            </a:r>
            <a:endParaRPr>
              <a:solidFill>
                <a:srgbClr val="004A8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>
            <a:spLocks noGrp="1"/>
          </p:cNvSpPr>
          <p:nvPr>
            <p:ph type="body" idx="4294967295"/>
          </p:nvPr>
        </p:nvSpPr>
        <p:spPr>
          <a:xfrm>
            <a:off x="311700" y="91618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4"/>
              <a:buNone/>
            </a:pPr>
            <a:r>
              <a:rPr lang="en" sz="2444"/>
              <a:t>The PTO Council serves as a resource for the six school PTOs.  The council is responsible for providing guidance and institutional knowledge to help the individual PTOs navigate different situations including, but not limited to:</a:t>
            </a:r>
            <a:endParaRPr/>
          </a:p>
          <a:p>
            <a:pPr marL="309432" lvl="0" indent="-30943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4"/>
              <a:buNone/>
            </a:pPr>
            <a:endParaRPr sz="1911"/>
          </a:p>
          <a:p>
            <a:pPr marL="464147" lvl="0" indent="-45041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8"/>
              <a:buFont typeface="Calibri"/>
              <a:buAutoNum type="arabicPeriod"/>
            </a:pPr>
            <a:r>
              <a:rPr lang="en" sz="2227"/>
              <a:t>Funding </a:t>
            </a:r>
            <a:endParaRPr sz="2083"/>
          </a:p>
          <a:p>
            <a:pPr marL="464147" lvl="0" indent="-45041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8"/>
              <a:buFont typeface="Calibri"/>
              <a:buAutoNum type="arabicPeriod"/>
            </a:pPr>
            <a:r>
              <a:rPr lang="en" sz="2227"/>
              <a:t>Conflict </a:t>
            </a:r>
            <a:endParaRPr sz="2083"/>
          </a:p>
          <a:p>
            <a:pPr marL="464147" lvl="0" indent="-45041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8"/>
              <a:buFont typeface="Calibri"/>
              <a:buAutoNum type="arabicPeriod"/>
            </a:pPr>
            <a:r>
              <a:rPr lang="en" sz="2227"/>
              <a:t>Planning and execution of capital improvement projects</a:t>
            </a:r>
            <a:endParaRPr sz="2083"/>
          </a:p>
          <a:p>
            <a:pPr marL="464147" lvl="0" indent="-45041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8"/>
              <a:buFont typeface="Calibri"/>
              <a:buAutoNum type="arabicPeriod"/>
            </a:pPr>
            <a:r>
              <a:rPr lang="en" sz="2227"/>
              <a:t>Policies and procedures</a:t>
            </a:r>
            <a:endParaRPr sz="2083"/>
          </a:p>
          <a:p>
            <a:pPr marL="464147" lvl="0" indent="-45041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8"/>
              <a:buFont typeface="Calibri"/>
              <a:buAutoNum type="arabicPeriod"/>
            </a:pPr>
            <a:r>
              <a:rPr lang="en" sz="2227"/>
              <a:t>Hosting a food/essentials drive for district families.</a:t>
            </a:r>
            <a:endParaRPr sz="2083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2"/>
              <a:buFont typeface="Calibri"/>
              <a:buNone/>
            </a:pPr>
            <a:r>
              <a:rPr lang="en" sz="1945"/>
              <a:t>(The PTO Council meets four times each school year)</a:t>
            </a:r>
            <a:endParaRPr sz="2083"/>
          </a:p>
        </p:txBody>
      </p:sp>
      <p:sp>
        <p:nvSpPr>
          <p:cNvPr id="182" name="Google Shape;182;p26"/>
          <p:cNvSpPr txBox="1"/>
          <p:nvPr/>
        </p:nvSpPr>
        <p:spPr>
          <a:xfrm>
            <a:off x="37322" y="213457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3600" b="1" i="0" u="none" strike="noStrike" cap="none">
                <a:solidFill>
                  <a:srgbClr val="004A80"/>
                </a:solidFill>
                <a:latin typeface="Aharoni"/>
                <a:ea typeface="Aharoni"/>
                <a:cs typeface="Aharoni"/>
                <a:sym typeface="Aharoni"/>
              </a:rPr>
              <a:t>Why do we need the PTO Council?</a:t>
            </a:r>
            <a:endParaRPr>
              <a:solidFill>
                <a:srgbClr val="004A80"/>
              </a:solidFill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457892" y="4663839"/>
            <a:ext cx="44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JA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body" idx="4294967295"/>
          </p:nvPr>
        </p:nvSpPr>
        <p:spPr>
          <a:xfrm>
            <a:off x="227250" y="8635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" sz="2000"/>
              <a:t>The PTO Council Handbook serves as a guide and resource for the schools.  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" sz="2000"/>
              <a:t>Here are some highlights of what you can look up in the handbook:</a:t>
            </a:r>
            <a:endParaRPr sz="2000"/>
          </a:p>
          <a:p>
            <a:pPr marL="514350" lvl="0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" sz="2000"/>
              <a:t>Bylaws</a:t>
            </a:r>
            <a:endParaRPr sz="2000"/>
          </a:p>
          <a:p>
            <a:pPr marL="514350" lvl="0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" sz="2000"/>
              <a:t>Governing Rules</a:t>
            </a:r>
            <a:endParaRPr sz="2000"/>
          </a:p>
          <a:p>
            <a:pPr marL="514350" lvl="0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" sz="2000"/>
              <a:t>Proper accounting procedures</a:t>
            </a:r>
            <a:endParaRPr sz="2000"/>
          </a:p>
          <a:p>
            <a:pPr marL="514350" lvl="0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" sz="2000"/>
              <a:t>Capital improvement guidelines</a:t>
            </a:r>
            <a:endParaRPr sz="2000"/>
          </a:p>
          <a:p>
            <a:pPr marL="514350" lvl="0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" sz="2000"/>
              <a:t>Communication guidelines</a:t>
            </a:r>
            <a:endParaRPr sz="2000"/>
          </a:p>
        </p:txBody>
      </p:sp>
      <p:sp>
        <p:nvSpPr>
          <p:cNvPr id="189" name="Google Shape;189;p27"/>
          <p:cNvSpPr txBox="1"/>
          <p:nvPr/>
        </p:nvSpPr>
        <p:spPr>
          <a:xfrm>
            <a:off x="47" y="-71943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3600" b="1" i="0" u="none" strike="noStrike" cap="none">
                <a:solidFill>
                  <a:srgbClr val="F36C21"/>
                </a:solidFill>
                <a:latin typeface="Aharoni"/>
                <a:ea typeface="Aharoni"/>
                <a:cs typeface="Aharoni"/>
                <a:sym typeface="Aharoni"/>
              </a:rPr>
              <a:t>PTO Council Handbook</a:t>
            </a:r>
            <a:endParaRPr>
              <a:solidFill>
                <a:srgbClr val="F36C21"/>
              </a:solidFill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2043502" y="3426498"/>
            <a:ext cx="5057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is posted on the PTO Council Website for reference.</a:t>
            </a:r>
            <a:endParaRPr/>
          </a:p>
        </p:txBody>
      </p:sp>
      <p:sp>
        <p:nvSpPr>
          <p:cNvPr id="191" name="Google Shape;191;p27"/>
          <p:cNvSpPr txBox="1"/>
          <p:nvPr/>
        </p:nvSpPr>
        <p:spPr>
          <a:xfrm>
            <a:off x="227242" y="4494689"/>
            <a:ext cx="40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JA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>
            <a:spLocks noGrp="1"/>
          </p:cNvSpPr>
          <p:nvPr>
            <p:ph type="body" idx="4294967295"/>
          </p:nvPr>
        </p:nvSpPr>
        <p:spPr>
          <a:xfrm>
            <a:off x="647700" y="80010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85000" lnSpcReduction="20000"/>
          </a:bodyPr>
          <a:lstStyle/>
          <a:p>
            <a:pPr marL="0" lvl="6" indent="322787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1632" b="1" u="sng"/>
          </a:p>
          <a:p>
            <a:pPr marL="0" lvl="5" indent="13834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" sz="1632" b="1" u="sng"/>
              <a:t>Voting Procedures</a:t>
            </a:r>
            <a:endParaRPr/>
          </a:p>
          <a:p>
            <a:pPr marL="0" lvl="1" indent="27669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1632" b="1" u="sng"/>
          </a:p>
          <a:p>
            <a:pPr marL="400482" lvl="1" indent="-1543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" sz="1632"/>
              <a:t>Matters requiring a vote.</a:t>
            </a:r>
            <a:endParaRPr/>
          </a:p>
          <a:p>
            <a:pPr marL="791693" lvl="2" indent="-1543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■"/>
            </a:pPr>
            <a:r>
              <a:rPr lang="en" sz="1632"/>
              <a:t>Expenses (outside of what has been budgeted)</a:t>
            </a:r>
            <a:endParaRPr/>
          </a:p>
          <a:p>
            <a:pPr marL="791692" lvl="2" indent="-1543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■"/>
            </a:pPr>
            <a:r>
              <a:rPr lang="en" sz="1632"/>
              <a:t>Less than $250 can be approved by two board members</a:t>
            </a:r>
            <a:endParaRPr sz="1632"/>
          </a:p>
          <a:p>
            <a:pPr marL="791693" lvl="2" indent="-1543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■"/>
            </a:pPr>
            <a:r>
              <a:rPr lang="en" sz="1632"/>
              <a:t>From $250-$500 for budgeted items, needs approval by the majority vote of the school PTO board  </a:t>
            </a:r>
            <a:endParaRPr/>
          </a:p>
          <a:p>
            <a:pPr marL="791693" lvl="2" indent="-1543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■"/>
            </a:pPr>
            <a:r>
              <a:rPr lang="en" sz="1632"/>
              <a:t>More than $500 for budgeted items, needs approval from the PTO membership.  </a:t>
            </a:r>
            <a:endParaRPr/>
          </a:p>
          <a:p>
            <a:pPr marL="791693" lvl="2" indent="-1543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■"/>
            </a:pPr>
            <a:r>
              <a:rPr lang="en" sz="1632"/>
              <a:t>Monthly financial statement.</a:t>
            </a:r>
            <a:endParaRPr/>
          </a:p>
          <a:p>
            <a:pPr marL="791693" lvl="2" indent="-1543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■"/>
            </a:pPr>
            <a:r>
              <a:rPr lang="en" sz="1632"/>
              <a:t>Minutes.</a:t>
            </a:r>
            <a:endParaRPr/>
          </a:p>
          <a:p>
            <a:pPr marL="791693" lvl="2" indent="-1543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■"/>
            </a:pPr>
            <a:r>
              <a:rPr lang="en" sz="1632"/>
              <a:t>Annual budget</a:t>
            </a:r>
            <a:endParaRPr/>
          </a:p>
          <a:p>
            <a:pPr marL="791693" lvl="2" indent="-1543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■"/>
            </a:pPr>
            <a:r>
              <a:rPr lang="en" sz="1632"/>
              <a:t>New slate.</a:t>
            </a:r>
            <a:endParaRPr/>
          </a:p>
          <a:p>
            <a:pPr marL="400482" lvl="1" indent="-1543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" sz="1632"/>
              <a:t>Passing a motion to make it an official part of the record.</a:t>
            </a:r>
            <a:endParaRPr/>
          </a:p>
          <a:p>
            <a:pPr marL="400482" lvl="1" indent="-1543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" sz="1632"/>
              <a:t>Voting language - motion, second, all in favor, etc. (Needs to be non-exec members making the motion and seconding)</a:t>
            </a:r>
            <a:endParaRPr/>
          </a:p>
          <a:p>
            <a:pPr marL="400482" lvl="1" indent="-1543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" sz="1632"/>
              <a:t>Tabling a motion.</a:t>
            </a:r>
            <a:endParaRPr/>
          </a:p>
          <a:p>
            <a:pPr marL="400482" lvl="1" indent="-1543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" sz="1632"/>
              <a:t>Notifying the PTO Members of votes involving significant investments, i.e. libraries, playgrounds, etc.</a:t>
            </a:r>
            <a:endParaRPr/>
          </a:p>
        </p:txBody>
      </p:sp>
      <p:sp>
        <p:nvSpPr>
          <p:cNvPr id="197" name="Google Shape;197;p28"/>
          <p:cNvSpPr txBox="1"/>
          <p:nvPr/>
        </p:nvSpPr>
        <p:spPr>
          <a:xfrm>
            <a:off x="0" y="218121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3600" b="1" i="0" u="none" strike="noStrike" cap="none">
                <a:solidFill>
                  <a:srgbClr val="F36C21"/>
                </a:solidFill>
                <a:latin typeface="Aharoni"/>
                <a:ea typeface="Aharoni"/>
                <a:cs typeface="Aharoni"/>
                <a:sym typeface="Aharoni"/>
              </a:rPr>
              <a:t>Things You Should Know…</a:t>
            </a:r>
            <a:endParaRPr>
              <a:solidFill>
                <a:srgbClr val="F36C21"/>
              </a:solidFill>
            </a:endParaRPr>
          </a:p>
        </p:txBody>
      </p:sp>
      <p:sp>
        <p:nvSpPr>
          <p:cNvPr id="198" name="Google Shape;198;p28"/>
          <p:cNvSpPr txBox="1"/>
          <p:nvPr/>
        </p:nvSpPr>
        <p:spPr>
          <a:xfrm>
            <a:off x="645281" y="4723448"/>
            <a:ext cx="333304" cy="24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</a:pPr>
            <a:r>
              <a:rPr lang="en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>
            <a:spLocks noGrp="1"/>
          </p:cNvSpPr>
          <p:nvPr>
            <p:ph type="body" idx="4294967295"/>
          </p:nvPr>
        </p:nvSpPr>
        <p:spPr>
          <a:xfrm>
            <a:off x="311700" y="1033513"/>
            <a:ext cx="8520600" cy="3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08608" lvl="0" indent="-30860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</a:pPr>
            <a:r>
              <a:rPr lang="en" sz="2000" b="1" u="sng"/>
              <a:t>Budget</a:t>
            </a:r>
            <a:endParaRPr sz="2000"/>
          </a:p>
          <a:p>
            <a:pPr marL="308608" lvl="0" indent="-3086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</a:pPr>
            <a:endParaRPr sz="1200" b="1" u="sng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Budgets should be approved at the 1st PTO meeting of the school year</a:t>
            </a:r>
            <a:endParaRPr sz="2000"/>
          </a:p>
          <a:p>
            <a:pPr marL="91440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○"/>
            </a:pPr>
            <a:r>
              <a:rPr lang="en"/>
              <a:t>If it’s in the approved budget, no further approvals are needed</a:t>
            </a:r>
            <a:endParaRPr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Additions or changes may require approval depending on the amount 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What do we need to report on at PTO meetings?</a:t>
            </a:r>
            <a:endParaRPr sz="2000"/>
          </a:p>
          <a:p>
            <a:pPr marL="91440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/>
              <a:t>All transactions since the previous meeting or report</a:t>
            </a:r>
            <a:endParaRPr/>
          </a:p>
          <a:p>
            <a:pPr marL="91440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/>
              <a:t>Budget performance to-date</a:t>
            </a:r>
            <a:endParaRPr/>
          </a:p>
          <a:p>
            <a:pPr marL="91440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/>
              <a:t>Any financial concerns or problems</a:t>
            </a:r>
            <a:endParaRPr/>
          </a:p>
        </p:txBody>
      </p:sp>
      <p:sp>
        <p:nvSpPr>
          <p:cNvPr id="204" name="Google Shape;204;p29"/>
          <p:cNvSpPr txBox="1"/>
          <p:nvPr/>
        </p:nvSpPr>
        <p:spPr>
          <a:xfrm>
            <a:off x="0" y="218121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haroni"/>
              <a:buNone/>
            </a:pPr>
            <a:r>
              <a:rPr lang="en" sz="3600" b="1" i="0" u="none" strike="noStrike" cap="none">
                <a:solidFill>
                  <a:srgbClr val="004A80"/>
                </a:solidFill>
                <a:latin typeface="Aharoni"/>
                <a:ea typeface="Aharoni"/>
                <a:cs typeface="Aharoni"/>
                <a:sym typeface="Aharoni"/>
              </a:rPr>
              <a:t>Things You Should Know…</a:t>
            </a:r>
            <a:endParaRPr>
              <a:solidFill>
                <a:srgbClr val="004A80"/>
              </a:solidFill>
            </a:endParaRPr>
          </a:p>
        </p:txBody>
      </p:sp>
      <p:sp>
        <p:nvSpPr>
          <p:cNvPr id="205" name="Google Shape;205;p29"/>
          <p:cNvSpPr txBox="1"/>
          <p:nvPr/>
        </p:nvSpPr>
        <p:spPr>
          <a:xfrm>
            <a:off x="708773" y="4732975"/>
            <a:ext cx="507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TH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4A80"/>
      </a:accent1>
      <a:accent2>
        <a:srgbClr val="F36C21"/>
      </a:accent2>
      <a:accent3>
        <a:srgbClr val="ECEBE3"/>
      </a:accent3>
      <a:accent4>
        <a:srgbClr val="00ABBD"/>
      </a:accent4>
      <a:accent5>
        <a:srgbClr val="5D9833"/>
      </a:accent5>
      <a:accent6>
        <a:srgbClr val="A12C45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1310</Words>
  <Application>Microsoft Office PowerPoint</Application>
  <PresentationFormat>On-screen Show (16:9)</PresentationFormat>
  <Paragraphs>186</Paragraphs>
  <Slides>18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Lato</vt:lpstr>
      <vt:lpstr>Aharoni</vt:lpstr>
      <vt:lpstr>Helvetica Neue</vt:lpstr>
      <vt:lpstr>Arial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Donations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Seelbach</dc:creator>
  <cp:lastModifiedBy>Laura Seelbach</cp:lastModifiedBy>
  <cp:revision>1</cp:revision>
  <dcterms:modified xsi:type="dcterms:W3CDTF">2022-09-26T15:36:38Z</dcterms:modified>
</cp:coreProperties>
</file>