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4" r:id="rId9"/>
    <p:sldId id="265" r:id="rId10"/>
    <p:sldId id="266" r:id="rId11"/>
    <p:sldId id="268" r:id="rId12"/>
    <p:sldId id="267" r:id="rId13"/>
    <p:sldId id="263" r:id="rId14"/>
    <p:sldId id="269" r:id="rId15"/>
    <p:sldId id="270" r:id="rId16"/>
    <p:sldId id="272" r:id="rId17"/>
    <p:sldId id="271" r:id="rId18"/>
    <p:sldId id="275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1" autoAdjust="0"/>
  </p:normalViewPr>
  <p:slideViewPr>
    <p:cSldViewPr snapToObjects="1">
      <p:cViewPr>
        <p:scale>
          <a:sx n="100" d="100"/>
          <a:sy n="100" d="100"/>
        </p:scale>
        <p:origin x="-88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7ADA21-044B-6948-872F-DD878C81F160}" type="datetimeFigureOut">
              <a:rPr lang="en-US" smtClean="0"/>
              <a:pPr/>
              <a:t>4/22/19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A24EF0-1A7B-4D42-9E77-EF362CA5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DA21-044B-6948-872F-DD878C81F160}" type="datetimeFigureOut">
              <a:rPr lang="en-US" smtClean="0"/>
              <a:pPr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12D-6963-5144-A6F7-39D23B9B1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DA21-044B-6948-872F-DD878C81F160}" type="datetimeFigureOut">
              <a:rPr lang="en-US" smtClean="0"/>
              <a:pPr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12D-6963-5144-A6F7-39D23B9B1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DA21-044B-6948-872F-DD878C81F160}" type="datetimeFigureOut">
              <a:rPr lang="en-US" smtClean="0"/>
              <a:pPr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12D-6963-5144-A6F7-39D23B9B1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DA21-044B-6948-872F-DD878C81F160}" type="datetimeFigureOut">
              <a:rPr lang="en-US" smtClean="0"/>
              <a:pPr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12D-6963-5144-A6F7-39D23B9B1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DA21-044B-6948-872F-DD878C81F160}" type="datetimeFigureOut">
              <a:rPr lang="en-US" smtClean="0"/>
              <a:pPr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12D-6963-5144-A6F7-39D23B9B1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DA21-044B-6948-872F-DD878C81F160}" type="datetimeFigureOut">
              <a:rPr lang="en-US" smtClean="0"/>
              <a:pPr/>
              <a:t>4/22/19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12D-6963-5144-A6F7-39D23B9B1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DA21-044B-6948-872F-DD878C81F160}" type="datetimeFigureOut">
              <a:rPr lang="en-US" smtClean="0"/>
              <a:pPr/>
              <a:t>4/22/19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12D-6963-5144-A6F7-39D23B9B1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DA21-044B-6948-872F-DD878C81F160}" type="datetimeFigureOut">
              <a:rPr lang="en-US" smtClean="0"/>
              <a:pPr/>
              <a:t>4/22/19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12D-6963-5144-A6F7-39D23B9B1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F7ADA21-044B-6948-872F-DD878C81F160}" type="datetimeFigureOut">
              <a:rPr lang="en-US" smtClean="0"/>
              <a:pPr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EF0-1A7B-4D42-9E77-EF362CA55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7ADA21-044B-6948-872F-DD878C81F160}" type="datetimeFigureOut">
              <a:rPr lang="en-US" smtClean="0"/>
              <a:pPr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BB012D-6963-5144-A6F7-39D23B9B1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EF7ADA21-044B-6948-872F-DD878C81F160}" type="datetimeFigureOut">
              <a:rPr lang="en-US" smtClean="0"/>
              <a:pPr/>
              <a:t>4/22/19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ABB012D-6963-5144-A6F7-39D23B9B1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1" Type="http://schemas.microsoft.com/office/2007/relationships/media" Target="file://localhost/Users/jenniferadams/Desktop/FP%20six%20flags%20ride%20packets%202011/Online%20Activities%202011/youtube_frames_of_reference_part_1.mp4" TargetMode="External"/><Relationship Id="rId2" Type="http://schemas.openxmlformats.org/officeDocument/2006/relationships/video" Target="file://localhost/Users/jenniferadams/Desktop/FP%20six%20flags%20ride%20packets%202011/Online%20Activities%202011/youtube_frames_of_reference_part_1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1" Type="http://schemas.microsoft.com/office/2007/relationships/media" Target="file://localhost/Users/jenniferadams/Desktop/FP%20six%20flags%20ride%20packets%202011/Online%20Activities%202011/youtube_frames_of_reference_part_2.mp4" TargetMode="External"/><Relationship Id="rId2" Type="http://schemas.openxmlformats.org/officeDocument/2006/relationships/video" Target="file://localhost/Users/jenniferadams/Desktop/FP%20six%20flags%20ride%20packets%202011/Online%20Activities%202011/youtube_frames_of_reference_part_2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1" Type="http://schemas.microsoft.com/office/2007/relationships/media" Target="file://localhost/Users/jenniferadams/Desktop/FP%20six%20flags%20ride%20packets%202011/Online%20Activities%202011/youtube_frames_of_reference_part_3.mp4" TargetMode="External"/><Relationship Id="rId2" Type="http://schemas.openxmlformats.org/officeDocument/2006/relationships/video" Target="file://localhost/Users/jenniferadams/Desktop/FP%20six%20flags%20ride%20packets%202011/Online%20Activities%202011/youtube_frames_of_reference_part_3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1" Type="http://schemas.microsoft.com/office/2007/relationships/media" Target="file://localhost/Users/jenniferadams/Desktop/FP%20six%20flags%20ride%20packets%202011/Online%20Activities%202011/youtube_frames_of_reference_part_4.mp4" TargetMode="External"/><Relationship Id="rId2" Type="http://schemas.openxmlformats.org/officeDocument/2006/relationships/video" Target="file://localhost/Users/jenniferadams/Desktop/FP%20six%20flags%20ride%20packets%202011/Online%20Activities%202011/youtube_frames_of_reference_part_4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jenniferadams/Desktop/Webster/Google%20Apps/Final%20Project%20Lesson%20Plan/Making%20Measurements%20Six%20Flags.pdf" TargetMode="External"/><Relationship Id="rId3" Type="http://schemas.openxmlformats.org/officeDocument/2006/relationships/hyperlink" Target="file://localhost/Users/jenniferadams/Desktop/six%20flags/00_Student_Introduction2008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CHS Physics Day at Six Flags	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120018" y="5029200"/>
            <a:ext cx="4204582" cy="762000"/>
          </a:xfrm>
        </p:spPr>
        <p:txBody>
          <a:bodyPr/>
          <a:lstStyle/>
          <a:p>
            <a:pPr algn="ctr"/>
            <a:r>
              <a:rPr lang="en-US" dirty="0" smtClean="0"/>
              <a:t>Friday, April </a:t>
            </a:r>
            <a:r>
              <a:rPr lang="en-US" dirty="0" smtClean="0"/>
              <a:t>26th</a:t>
            </a:r>
            <a:r>
              <a:rPr lang="en-US" dirty="0" smtClean="0"/>
              <a:t>,  </a:t>
            </a:r>
            <a:r>
              <a:rPr lang="en-US" dirty="0" smtClean="0"/>
              <a:t>2019</a:t>
            </a:r>
            <a:endParaRPr lang="en-US" dirty="0"/>
          </a:p>
        </p:txBody>
      </p:sp>
      <p:pic>
        <p:nvPicPr>
          <p:cNvPr id="3074" name="Picture 2" descr="Physics Day Logo-6 Fla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017" y="933215"/>
            <a:ext cx="4559498" cy="403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r>
              <a:rPr lang="en-US" dirty="0"/>
              <a:t>numbers of the physics </a:t>
            </a:r>
            <a:r>
              <a:rPr lang="en-US" dirty="0" smtClean="0"/>
              <a:t>teachers, phone vs. text</a:t>
            </a:r>
          </a:p>
          <a:p>
            <a:r>
              <a:rPr lang="en-US" dirty="0"/>
              <a:t>Please remember that you are a representative of your school at this event.  Please act accordingly. The future of Physics Day at Six Flags for future CHS freshman physics students is in your hands.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Information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Working from CHS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313691"/>
            <a:ext cx="4040188" cy="733756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6" y="1285447"/>
            <a:ext cx="4041775" cy="762000"/>
          </a:xfrm>
        </p:spPr>
        <p:txBody>
          <a:bodyPr/>
          <a:lstStyle/>
          <a:p>
            <a:r>
              <a:rPr lang="en-US" dirty="0" smtClean="0"/>
              <a:t>Be Prepared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2047447"/>
            <a:ext cx="4040188" cy="39417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-8</a:t>
            </a:r>
            <a:r>
              <a:rPr lang="en-US" baseline="30000" dirty="0" smtClean="0"/>
              <a:t>th</a:t>
            </a:r>
            <a:r>
              <a:rPr lang="en-US" dirty="0" smtClean="0"/>
              <a:t>	LC</a:t>
            </a:r>
          </a:p>
          <a:p>
            <a:pPr lvl="4"/>
            <a:r>
              <a:rPr lang="en-US" dirty="0" smtClean="0"/>
              <a:t>There will be a 4 period break for lunch.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047447"/>
            <a:ext cx="4041775" cy="3941763"/>
          </a:xfrm>
        </p:spPr>
        <p:txBody>
          <a:bodyPr>
            <a:normAutofit/>
          </a:bodyPr>
          <a:lstStyle/>
          <a:p>
            <a:r>
              <a:rPr lang="en-US" dirty="0" smtClean="0"/>
              <a:t> lab Packets will be provided</a:t>
            </a:r>
          </a:p>
          <a:p>
            <a:r>
              <a:rPr lang="en-US" dirty="0" smtClean="0"/>
              <a:t>Bring other work</a:t>
            </a:r>
          </a:p>
          <a:p>
            <a:r>
              <a:rPr lang="en-US" dirty="0" smtClean="0"/>
              <a:t>Bring a book to read if you finish early</a:t>
            </a:r>
          </a:p>
          <a:p>
            <a:r>
              <a:rPr lang="en-US" dirty="0" smtClean="0"/>
              <a:t>Other Opportunities: classes, extra help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 &amp; A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drop</a:t>
            </a:r>
          </a:p>
          <a:p>
            <a:r>
              <a:rPr lang="en-US" dirty="0" smtClean="0"/>
              <a:t>Sensation of weight</a:t>
            </a:r>
          </a:p>
          <a:p>
            <a:r>
              <a:rPr lang="en-US" dirty="0" smtClean="0"/>
              <a:t>Initial oscillation, Maximum oscillation</a:t>
            </a:r>
          </a:p>
          <a:p>
            <a:r>
              <a:rPr lang="en-US" dirty="0" smtClean="0"/>
              <a:t>Weightless zones</a:t>
            </a:r>
          </a:p>
          <a:p>
            <a:r>
              <a:rPr lang="en-US" dirty="0"/>
              <a:t>F</a:t>
            </a:r>
            <a:r>
              <a:rPr lang="en-US" dirty="0" smtClean="0"/>
              <a:t>rame </a:t>
            </a:r>
            <a:r>
              <a:rPr lang="en-US" dirty="0"/>
              <a:t>of reference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Tangential speed, Angular </a:t>
            </a:r>
            <a:r>
              <a:rPr lang="en-US" dirty="0"/>
              <a:t>speed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Accelerometer and Force Factors: </a:t>
            </a:r>
            <a:r>
              <a:rPr lang="en-US" b="1" dirty="0" smtClean="0"/>
              <a:t>head-to-toe, front-to-back</a:t>
            </a:r>
          </a:p>
          <a:p>
            <a:pPr lvl="1"/>
            <a:r>
              <a:rPr lang="en-US" b="1" dirty="0" smtClean="0"/>
              <a:t>Mr. de la Paz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Lab Information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592" r="-24592"/>
          <a:stretch>
            <a:fillRect/>
          </a:stretch>
        </p:blipFill>
        <p:spPr>
          <a:xfrm>
            <a:off x="-4548443" y="-767950"/>
            <a:ext cx="16420507" cy="7625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961" y="274638"/>
            <a:ext cx="4474174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999FF"/>
                </a:solidFill>
              </a:rPr>
              <a:t>First Drop</a:t>
            </a:r>
            <a:endParaRPr lang="en-US" dirty="0">
              <a:solidFill>
                <a:srgbClr val="9999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46500" y="923016"/>
            <a:ext cx="1392155" cy="184602"/>
          </a:xfrm>
          <a:prstGeom prst="straightConnector1">
            <a:avLst/>
          </a:prstGeom>
          <a:ln>
            <a:solidFill>
              <a:srgbClr val="66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889" y="5029200"/>
            <a:ext cx="5397500" cy="1828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force </a:t>
            </a:r>
            <a:r>
              <a:rPr lang="en-US" dirty="0" err="1" smtClean="0"/>
              <a:t>vs</a:t>
            </a:r>
            <a:r>
              <a:rPr lang="en-US" dirty="0" smtClean="0"/>
              <a:t> Gravitational Force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Sensation of Weight </a:t>
            </a:r>
            <a:r>
              <a:rPr lang="en-US" sz="2222" dirty="0" smtClean="0"/>
              <a:t>(Apparent Weight)</a:t>
            </a:r>
            <a:endParaRPr lang="en-US" sz="2222" dirty="0"/>
          </a:p>
        </p:txBody>
      </p:sp>
      <p:pic>
        <p:nvPicPr>
          <p:cNvPr id="6" name="Picture 5" descr="Pictur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" y="2272817"/>
            <a:ext cx="2717800" cy="3187700"/>
          </a:xfrm>
          <a:prstGeom prst="rect">
            <a:avLst/>
          </a:prstGeom>
        </p:spPr>
      </p:pic>
      <p:pic>
        <p:nvPicPr>
          <p:cNvPr id="8" name="Picture 7" descr="Picture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356" y="2528992"/>
            <a:ext cx="2372296" cy="34782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217158" y="3643952"/>
            <a:ext cx="191068" cy="191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4"/>
          </p:cNvCxnSpPr>
          <p:nvPr/>
        </p:nvCxnSpPr>
        <p:spPr>
          <a:xfrm rot="5400000">
            <a:off x="3794077" y="4353635"/>
            <a:ext cx="1037231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796353" y="3113963"/>
            <a:ext cx="1037231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98292" y="4476464"/>
            <a:ext cx="106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r>
              <a:rPr lang="en-US" sz="2800" baseline="-25000" dirty="0" smtClean="0"/>
              <a:t>GPE</a:t>
            </a:r>
            <a:endParaRPr lang="en-US" sz="28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73272" y="2349688"/>
            <a:ext cx="106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r>
              <a:rPr lang="en-US" sz="2800" baseline="-25000" dirty="0"/>
              <a:t>N</a:t>
            </a:r>
            <a:r>
              <a:rPr lang="en-US" sz="2800" baseline="-25000" dirty="0" smtClean="0"/>
              <a:t>PS</a:t>
            </a:r>
            <a:endParaRPr lang="en-US" sz="2800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8356378" y="3796352"/>
            <a:ext cx="191068" cy="191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4"/>
          </p:cNvCxnSpPr>
          <p:nvPr/>
        </p:nvCxnSpPr>
        <p:spPr>
          <a:xfrm rot="5400000">
            <a:off x="7933297" y="4506035"/>
            <a:ext cx="1037231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37512" y="4628864"/>
            <a:ext cx="106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r>
              <a:rPr lang="en-US" sz="2800" baseline="-25000" dirty="0" smtClean="0"/>
              <a:t>GPE</a:t>
            </a:r>
            <a:endParaRPr lang="en-US" sz="2800" baseline="-25000" dirty="0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Weightless zone, well there’s still weight but something </a:t>
            </a:r>
            <a:r>
              <a:rPr lang="en-US" i="1" dirty="0" smtClean="0"/>
              <a:t>is</a:t>
            </a:r>
            <a:r>
              <a:rPr lang="en-US" dirty="0" smtClean="0"/>
              <a:t> missing. . 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632" y="1708037"/>
            <a:ext cx="2286000" cy="223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1231" y="1262341"/>
            <a:ext cx="655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order to </a:t>
            </a:r>
            <a:r>
              <a:rPr lang="en-US" b="1" dirty="0" smtClean="0"/>
              <a:t>feel</a:t>
            </a:r>
            <a:r>
              <a:rPr lang="en-US" dirty="0" smtClean="0"/>
              <a:t> weight there must be a "reaction" force.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5" y="2108937"/>
            <a:ext cx="2025067" cy="3668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849" y="3943237"/>
            <a:ext cx="3334220" cy="2312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19" y="2085360"/>
            <a:ext cx="2159000" cy="165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58237" y="3943238"/>
            <a:ext cx="20291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the force </a:t>
            </a:r>
          </a:p>
          <a:p>
            <a:r>
              <a:rPr lang="en-US" dirty="0" smtClean="0"/>
              <a:t>diagram for each </a:t>
            </a:r>
          </a:p>
          <a:p>
            <a:r>
              <a:rPr lang="en-US" dirty="0" smtClean="0"/>
              <a:t>situation, what force</a:t>
            </a:r>
          </a:p>
          <a:p>
            <a:r>
              <a:rPr lang="en-US" dirty="0" smtClean="0"/>
              <a:t>is missing from each?  What force is present in each?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598985" y="5237521"/>
            <a:ext cx="191068" cy="191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4"/>
          </p:cNvCxnSpPr>
          <p:nvPr/>
        </p:nvCxnSpPr>
        <p:spPr>
          <a:xfrm rot="5400000">
            <a:off x="8175904" y="5947204"/>
            <a:ext cx="1037231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80119" y="6070033"/>
            <a:ext cx="106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r>
              <a:rPr lang="en-US" sz="2800" baseline="-25000" dirty="0" smtClean="0"/>
              <a:t>GPE</a:t>
            </a:r>
            <a:endParaRPr lang="en-US" sz="2800" baseline="-25000" dirty="0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oscillation, Maximum oscillation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0622" y="4195063"/>
            <a:ext cx="8191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Period (T): Time passing for one revolution is called period. The unit of period is second.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Frequency (</a:t>
            </a:r>
            <a:r>
              <a:rPr lang="en-US" dirty="0" err="1" smtClean="0"/>
              <a:t>f</a:t>
            </a:r>
            <a:r>
              <a:rPr lang="en-US" dirty="0" smtClean="0"/>
              <a:t>): Number of revolutions per one second. The unit of frequency is 1/second. 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7" y="1005243"/>
            <a:ext cx="2692400" cy="290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423" y="1005243"/>
            <a:ext cx="3914940" cy="29362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90608"/>
            <a:ext cx="9144000" cy="3033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Tangential speed = 	distance traveled in a given time interval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Angular speed =  number of revolutions in a given time interval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1145" y="274638"/>
            <a:ext cx="8605278" cy="6159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Tangential speed &amp; Angular speed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590453"/>
            <a:ext cx="4346405" cy="325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2410605"/>
            <a:ext cx="3670300" cy="3848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3977"/>
            <a:ext cx="8229600" cy="1077823"/>
          </a:xfrm>
        </p:spPr>
        <p:txBody>
          <a:bodyPr/>
          <a:lstStyle/>
          <a:p>
            <a:r>
              <a:rPr lang="en-US" dirty="0" smtClean="0"/>
              <a:t>It’s all how you see it (or measure it), let’s watch: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9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Frame of reference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youtube_frames_of_reference_part_1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6207" y="2142422"/>
            <a:ext cx="4876800" cy="3657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</a:t>
            </a:r>
          </a:p>
          <a:p>
            <a:r>
              <a:rPr lang="en-US" dirty="0" smtClean="0"/>
              <a:t>Lab Expectations</a:t>
            </a:r>
          </a:p>
          <a:p>
            <a:r>
              <a:rPr lang="en-US" dirty="0" smtClean="0"/>
              <a:t>Be Prepared</a:t>
            </a:r>
          </a:p>
          <a:p>
            <a:r>
              <a:rPr lang="en-US" dirty="0" smtClean="0"/>
              <a:t>General Information and Other Details</a:t>
            </a:r>
          </a:p>
          <a:p>
            <a:r>
              <a:rPr lang="en-US" dirty="0" smtClean="0"/>
              <a:t>Working from CHS</a:t>
            </a:r>
          </a:p>
          <a:p>
            <a:r>
              <a:rPr lang="en-US" dirty="0" smtClean="0"/>
              <a:t>Q &amp; A</a:t>
            </a:r>
          </a:p>
          <a:p>
            <a:r>
              <a:rPr lang="en-US" dirty="0" smtClean="0"/>
              <a:t>New Lab Information (Force Factor Meters)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Overview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tube_frames_of_reference_part_2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915319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of Reference (Part 2)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of Reference (Part 3)</a:t>
            </a:r>
            <a:endParaRPr lang="en-US" dirty="0"/>
          </a:p>
        </p:txBody>
      </p:sp>
      <p:pic>
        <p:nvPicPr>
          <p:cNvPr id="7" name="youtube_frames_of_reference_part_3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915319"/>
            <a:ext cx="4876800" cy="3657600"/>
          </a:xfrm>
        </p:spPr>
      </p:pic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of Reference (Part 4)</a:t>
            </a:r>
            <a:endParaRPr lang="en-US" dirty="0"/>
          </a:p>
        </p:txBody>
      </p:sp>
      <p:pic>
        <p:nvPicPr>
          <p:cNvPr id="5" name="youtube_frames_of_reference_part_4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4506" y="1752518"/>
            <a:ext cx="4876800" cy="3657600"/>
          </a:xfrm>
        </p:spPr>
      </p:pic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37"/>
            <a:ext cx="8229600" cy="1143000"/>
          </a:xfrm>
        </p:spPr>
        <p:txBody>
          <a:bodyPr/>
          <a:lstStyle/>
          <a:p>
            <a:r>
              <a:rPr lang="en-US" dirty="0" smtClean="0"/>
              <a:t>Friday’s Schedule</a:t>
            </a:r>
            <a:endParaRPr lang="en-US" dirty="0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973234"/>
            <a:ext cx="8229600" cy="537753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Times New Roman" pitchFamily="-110" charset="0"/>
              </a:rPr>
              <a:t>Itinerary / *Check In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-110" charset="0"/>
              <a:ea typeface="Times New Roman" pitchFamily="-11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*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7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:30-40 am	Greyhound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Entrance at Clayton High School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* 7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:</a:t>
            </a:r>
            <a:r>
              <a:rPr lang="en-US" sz="2000" dirty="0" smtClean="0">
                <a:latin typeface="Helvetica" pitchFamily="-110" charset="0"/>
                <a:ea typeface="Times New Roman" pitchFamily="-110" charset="0"/>
              </a:rPr>
              <a:t>45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 am	Bus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roll call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  7:45am 	Buses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leave Clayton High School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  9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:00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am	Park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Opens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* On park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entry	See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Chaperone at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Mr. Freeze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-110" charset="0"/>
              <a:ea typeface="Times New Roman" pitchFamily="-110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* 12:00 noon 	Check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-in </a:t>
            </a:r>
            <a:r>
              <a:rPr lang="en-US" sz="2000" dirty="0">
                <a:latin typeface="Helvetica" pitchFamily="-110" charset="0"/>
                <a:ea typeface="Times New Roman" pitchFamily="-110" charset="0"/>
              </a:rPr>
              <a:t>World’s Fair Picnic Area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-110" charset="0"/>
              <a:ea typeface="Times New Roman" pitchFamily="-11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Helvetica" pitchFamily="-110" charset="0"/>
                <a:ea typeface="Times New Roman" pitchFamily="-110" charset="0"/>
              </a:rPr>
              <a:t>	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(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Picnic Combo available from 11:00 am to 1:00 pm 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 		  World’s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Fair Picnic Area)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-110" charset="0"/>
              <a:ea typeface="Times New Roman" pitchFamily="-110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Helvetica" pitchFamily="-110" charset="0"/>
                <a:ea typeface="Times New Roman" pitchFamily="-110" charset="0"/>
              </a:rPr>
              <a:t> 12:00 noon 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Bag </a:t>
            </a:r>
            <a:r>
              <a:rPr lang="en-US" sz="2000" dirty="0" smtClean="0">
                <a:latin typeface="Helvetica" pitchFamily="-110" charset="0"/>
                <a:ea typeface="Times New Roman" pitchFamily="-110" charset="0"/>
              </a:rPr>
              <a:t>Lunches pm at World’s Fair Picnic Area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Helvetica" pitchFamily="-110" charset="0"/>
                <a:ea typeface="Times New Roman" pitchFamily="-110" charset="0"/>
              </a:rPr>
              <a:t>  </a:t>
            </a:r>
            <a:r>
              <a:rPr lang="en-US" sz="2000" dirty="0" smtClean="0">
                <a:latin typeface="Helvetica" pitchFamily="-110" charset="0"/>
                <a:ea typeface="Times New Roman" pitchFamily="-110" charset="0"/>
              </a:rPr>
              <a:t>1:50</a:t>
            </a:r>
            <a:r>
              <a:rPr lang="en-US" sz="2000" dirty="0" smtClean="0">
                <a:latin typeface="Helvetica" pitchFamily="-110" charset="0"/>
                <a:ea typeface="Times New Roman" pitchFamily="-110" charset="0"/>
              </a:rPr>
              <a:t>		Athlete(s) meet at Fountain </a:t>
            </a:r>
            <a:r>
              <a:rPr lang="en-US" sz="1200" dirty="0" smtClean="0">
                <a:latin typeface="Helvetica" pitchFamily="-110" charset="0"/>
                <a:ea typeface="Times New Roman" pitchFamily="-110" charset="0"/>
              </a:rPr>
              <a:t>inside Park Entrance</a:t>
            </a:r>
            <a:r>
              <a:rPr lang="en-US" sz="2000" dirty="0" smtClean="0">
                <a:latin typeface="Helvetica" pitchFamily="-110" charset="0"/>
                <a:ea typeface="Times New Roman" pitchFamily="-110" charset="0"/>
              </a:rPr>
              <a:t>	</a:t>
            </a:r>
            <a:r>
              <a:rPr lang="en-US" sz="2000" dirty="0" err="1" smtClean="0">
                <a:latin typeface="Helvetica" pitchFamily="-110" charset="0"/>
                <a:ea typeface="Times New Roman" pitchFamily="-110" charset="0"/>
              </a:rPr>
              <a:t>BusPickup</a:t>
            </a:r>
            <a:endParaRPr lang="en-US" sz="2000" dirty="0" smtClean="0">
              <a:latin typeface="Helvetica" pitchFamily="-110" charset="0"/>
              <a:ea typeface="Times New Roman" pitchFamily="-11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*4:</a:t>
            </a:r>
            <a:r>
              <a:rPr lang="en-US" sz="2000" dirty="0" smtClean="0">
                <a:latin typeface="Helvetica" pitchFamily="-110" charset="0"/>
                <a:ea typeface="Times New Roman" pitchFamily="-110" charset="0"/>
              </a:rPr>
              <a:t>15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pm	At Fountain inside Park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Entrance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Helvetica" pitchFamily="-110" charset="0"/>
                <a:ea typeface="Times New Roman" pitchFamily="-110" charset="0"/>
              </a:rPr>
              <a:t>*4:</a:t>
            </a:r>
            <a:r>
              <a:rPr lang="en-US" sz="2000" dirty="0">
                <a:latin typeface="Helvetica" pitchFamily="-110" charset="0"/>
                <a:ea typeface="Times New Roman" pitchFamily="-110" charset="0"/>
              </a:rPr>
              <a:t>3</a:t>
            </a:r>
            <a:r>
              <a:rPr lang="en-US" sz="2000" dirty="0" smtClean="0">
                <a:latin typeface="Helvetica" pitchFamily="-110" charset="0"/>
                <a:ea typeface="Times New Roman" pitchFamily="-110" charset="0"/>
              </a:rPr>
              <a:t>0pm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All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ride packets turned in, equipment turned in.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On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bus,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		quiet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and ready for roll call.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Buses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leave Six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Flags. 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Helvetica" pitchFamily="-110" charset="0"/>
              <a:ea typeface="Times New Roman" pitchFamily="-11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 5:</a:t>
            </a:r>
            <a:r>
              <a:rPr lang="en-US" sz="2000" dirty="0" smtClean="0">
                <a:latin typeface="Helvetica" pitchFamily="-110" charset="0"/>
                <a:ea typeface="Times New Roman" pitchFamily="-110" charset="0"/>
              </a:rPr>
              <a:t>30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Helvetica" pitchFamily="-110" charset="0"/>
                <a:ea typeface="Times New Roman" pitchFamily="-110" charset="0"/>
              </a:rPr>
              <a:t>pm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	Buses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0" charset="0"/>
                <a:ea typeface="Times New Roman" pitchFamily="-110" charset="0"/>
              </a:rPr>
              <a:t>arrive at Clayton High School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  <a:ea typeface="Times New Roman" pitchFamily="-11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  <a:ea typeface="Times New Roman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2028" y="2841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Buses   </a:t>
            </a:r>
            <a:r>
              <a:rPr lang="en-US" dirty="0"/>
              <a:t>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39352"/>
              </p:ext>
            </p:extLst>
          </p:nvPr>
        </p:nvGraphicFramePr>
        <p:xfrm>
          <a:off x="76200" y="1417638"/>
          <a:ext cx="8991599" cy="4184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193"/>
                <a:gridCol w="1072719"/>
                <a:gridCol w="1485236"/>
                <a:gridCol w="1391982"/>
                <a:gridCol w="1173495"/>
                <a:gridCol w="1224188"/>
                <a:gridCol w="1558786"/>
              </a:tblGrid>
              <a:tr h="148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</a:t>
                      </a:r>
                      <a:r>
                        <a:rPr lang="en-US" baseline="0" dirty="0" smtClean="0"/>
                        <a:t> 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 6</a:t>
                      </a:r>
                      <a:endParaRPr lang="en-US" dirty="0"/>
                    </a:p>
                  </a:txBody>
                  <a:tcPr/>
                </a:tc>
              </a:tr>
              <a:tr h="705743">
                <a:tc>
                  <a:txBody>
                    <a:bodyPr/>
                    <a:lstStyle/>
                    <a:p>
                      <a:r>
                        <a:rPr lang="en-US" dirty="0" smtClean="0"/>
                        <a:t>Chap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Adams</a:t>
                      </a:r>
                    </a:p>
                    <a:p>
                      <a:r>
                        <a:rPr lang="en-US" dirty="0" smtClean="0"/>
                        <a:t>Turner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Ostapwicz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Young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Schneider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Swift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Boyd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Schwent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Cowin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Schuster</a:t>
                      </a:r>
                    </a:p>
                    <a:p>
                      <a:r>
                        <a:rPr lang="en-US" dirty="0" err="1" smtClean="0"/>
                        <a:t>Danskey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Beauchamp</a:t>
                      </a:r>
                    </a:p>
                    <a:p>
                      <a:r>
                        <a:rPr lang="en-US" dirty="0" smtClean="0"/>
                        <a:t>Ferris</a:t>
                      </a:r>
                      <a:endParaRPr lang="en-US" dirty="0" smtClean="0"/>
                    </a:p>
                  </a:txBody>
                  <a:tcPr/>
                </a:tc>
              </a:tr>
              <a:tr h="1218131">
                <a:tc>
                  <a:txBody>
                    <a:bodyPr/>
                    <a:lstStyle/>
                    <a:p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Adams 5,7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Laux</a:t>
                      </a:r>
                    </a:p>
                    <a:p>
                      <a:r>
                        <a:rPr lang="en-US" dirty="0" smtClean="0"/>
                        <a:t>1,5,7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DLP </a:t>
                      </a:r>
                    </a:p>
                    <a:p>
                      <a:r>
                        <a:rPr lang="en-US" dirty="0" smtClean="0"/>
                        <a:t>1,7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DLP 3,5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Schuster </a:t>
                      </a:r>
                    </a:p>
                    <a:p>
                      <a:r>
                        <a:rPr lang="en-US" dirty="0" smtClean="0"/>
                        <a:t>1,3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Adams</a:t>
                      </a:r>
                      <a:r>
                        <a:rPr lang="en-US" baseline="0" dirty="0" smtClean="0"/>
                        <a:t> 3</a:t>
                      </a:r>
                    </a:p>
                    <a:p>
                      <a:r>
                        <a:rPr lang="en-US" baseline="0" dirty="0" smtClean="0"/>
                        <a:t>Laux 3</a:t>
                      </a:r>
                    </a:p>
                    <a:p>
                      <a:r>
                        <a:rPr lang="en-US" baseline="0" dirty="0" err="1" smtClean="0"/>
                        <a:t>Schus</a:t>
                      </a:r>
                      <a:r>
                        <a:rPr lang="en-US" baseline="0" dirty="0" smtClean="0"/>
                        <a:t> 7</a:t>
                      </a:r>
                      <a:endParaRPr lang="en-US" dirty="0" smtClean="0"/>
                    </a:p>
                  </a:txBody>
                  <a:tcPr/>
                </a:tc>
              </a:tr>
              <a:tr h="7057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57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194"/>
            <a:ext cx="8229600" cy="591197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82565" y="0"/>
            <a:ext cx="8966200" cy="6740526"/>
            <a:chOff x="974" y="134"/>
            <a:chExt cx="13140" cy="8153"/>
          </a:xfrm>
        </p:grpSpPr>
        <p:pic>
          <p:nvPicPr>
            <p:cNvPr id="17411" name="Picture 3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8" y="492"/>
              <a:ext cx="11462" cy="7795"/>
            </a:xfrm>
            <a:prstGeom prst="rect">
              <a:avLst/>
            </a:prstGeom>
            <a:noFill/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11806" y="4585"/>
              <a:ext cx="2308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Batman</a:t>
              </a: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11401" y="4145"/>
              <a:ext cx="230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Joker</a:t>
              </a: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1193" y="3644"/>
              <a:ext cx="2308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Ninja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10146" y="2361"/>
              <a:ext cx="2308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Sky Screamer</a:t>
              </a: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9792" y="1481"/>
              <a:ext cx="230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Waterstreet Cab Co.</a:t>
              </a: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9235" y="981"/>
              <a:ext cx="2308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Screamin’ Eagle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5980" y="184"/>
              <a:ext cx="2308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Superman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4724" y="134"/>
              <a:ext cx="2307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Carousel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755" y="476"/>
              <a:ext cx="2308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Highland Fling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974" y="4390"/>
              <a:ext cx="2308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Xcalibur</a:t>
              </a: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1271" y="5218"/>
              <a:ext cx="2308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Mr. Freeze</a:t>
              </a: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3733" y="7457"/>
              <a:ext cx="27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World’s Fair Picnic Area</a:t>
              </a: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6552" y="7024"/>
              <a:ext cx="1749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Fountain</a:t>
              </a: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7409" y="476"/>
              <a:ext cx="2308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Rush Street Flyer</a:t>
              </a: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H="1">
              <a:off x="9738" y="4851"/>
              <a:ext cx="2125" cy="6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 flipH="1">
              <a:off x="10286" y="4390"/>
              <a:ext cx="1146" cy="5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>
              <a:off x="9687" y="3886"/>
              <a:ext cx="1551" cy="5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 flipH="1">
              <a:off x="8542" y="2597"/>
              <a:ext cx="1691" cy="1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 flipH="1">
              <a:off x="7839" y="1775"/>
              <a:ext cx="1901" cy="5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H="1">
              <a:off x="8457" y="1246"/>
              <a:ext cx="739" cy="2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H="1">
              <a:off x="7417" y="912"/>
              <a:ext cx="668" cy="158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6837" y="704"/>
              <a:ext cx="240" cy="119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 flipH="1">
              <a:off x="5051" y="487"/>
              <a:ext cx="251" cy="212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2608" y="912"/>
              <a:ext cx="1706" cy="18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V="1">
              <a:off x="1961" y="3382"/>
              <a:ext cx="3901" cy="12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 flipV="1">
              <a:off x="2452" y="4139"/>
              <a:ext cx="2406" cy="12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V="1">
              <a:off x="5195" y="5806"/>
              <a:ext cx="1329" cy="163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V="1">
              <a:off x="7188" y="5825"/>
              <a:ext cx="159" cy="13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6711" y="7574"/>
              <a:ext cx="2308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Times New Roman" charset="0"/>
                </a:rPr>
                <a:t>Main Entrance</a:t>
              </a:r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 flipV="1">
              <a:off x="7665" y="5984"/>
              <a:ext cx="0" cy="170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37471"/>
            <a:ext cx="8447753" cy="57205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Where </a:t>
            </a:r>
            <a:r>
              <a:rPr lang="en-US" dirty="0"/>
              <a:t>to find lab packets?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4000" dirty="0" err="1" smtClean="0">
                <a:solidFill>
                  <a:srgbClr val="FF6600"/>
                </a:solidFill>
              </a:rPr>
              <a:t>claytonphysics</a:t>
            </a:r>
            <a:r>
              <a:rPr lang="en-US" sz="4000" dirty="0" err="1">
                <a:solidFill>
                  <a:srgbClr val="FF6600"/>
                </a:solidFill>
              </a:rPr>
              <a:t>.net</a:t>
            </a:r>
            <a:endParaRPr lang="en-US" sz="4000" dirty="0" smtClean="0">
              <a:solidFill>
                <a:srgbClr val="FF66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</a:t>
            </a:r>
            <a:r>
              <a:rPr lang="en-US" dirty="0"/>
              <a:t>is expected?</a:t>
            </a:r>
            <a:r>
              <a:rPr lang="en-US" dirty="0" smtClean="0"/>
              <a:t> </a:t>
            </a:r>
          </a:p>
          <a:p>
            <a:r>
              <a:rPr lang="en-US" dirty="0" smtClean="0"/>
              <a:t>Bring </a:t>
            </a:r>
            <a:r>
              <a:rPr lang="en-US" dirty="0" smtClean="0"/>
              <a:t>your own ride packets and cell phone</a:t>
            </a:r>
          </a:p>
          <a:p>
            <a:r>
              <a:rPr lang="en-US" dirty="0" smtClean="0"/>
              <a:t>Complete</a:t>
            </a:r>
            <a:r>
              <a:rPr lang="en-US" dirty="0"/>
              <a:t>, </a:t>
            </a:r>
            <a:r>
              <a:rPr lang="en-US" dirty="0" smtClean="0"/>
              <a:t>correct, </a:t>
            </a:r>
            <a:r>
              <a:rPr lang="en-US" dirty="0"/>
              <a:t>and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chemeClr val="accent2"/>
                </a:solidFill>
              </a:rPr>
              <a:t>4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en-US" dirty="0" smtClean="0">
                <a:solidFill>
                  <a:schemeClr val="accent2"/>
                </a:solidFill>
              </a:rPr>
              <a:t>15</a:t>
            </a:r>
            <a:r>
              <a:rPr lang="en-US" dirty="0" smtClean="0">
                <a:solidFill>
                  <a:schemeClr val="accent2"/>
                </a:solidFill>
              </a:rPr>
              <a:t>pm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Highly encouraged to get lab work done	early in the day</a:t>
            </a:r>
          </a:p>
          <a:p>
            <a:r>
              <a:rPr lang="en-US" dirty="0" smtClean="0"/>
              <a:t>	Variations for different courses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Expectations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FoP</a:t>
            </a:r>
            <a:r>
              <a:rPr lang="en-US" sz="2200" dirty="0" smtClean="0"/>
              <a:t>: ANY 3   </a:t>
            </a:r>
            <a:r>
              <a:rPr lang="en-US" sz="2200" dirty="0" smtClean="0"/>
              <a:t>        FP: 1/column    </a:t>
            </a:r>
            <a:r>
              <a:rPr lang="en-US" sz="2200" dirty="0" smtClean="0"/>
              <a:t>HFP 1 column A + </a:t>
            </a:r>
            <a:r>
              <a:rPr lang="en-US" sz="2200" dirty="0" smtClean="0"/>
              <a:t>2?</a:t>
            </a:r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813360"/>
              </p:ext>
            </p:extLst>
          </p:nvPr>
        </p:nvGraphicFramePr>
        <p:xfrm>
          <a:off x="457200" y="1481138"/>
          <a:ext cx="8229600" cy="2225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Mr. Freeze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Sky Screamer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Superman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Carousel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Ninja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Carousel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Screaming Eagle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Superman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Print </a:t>
            </a:r>
            <a:r>
              <a:rPr lang="en-US" dirty="0"/>
              <a:t>out any ride activities</a:t>
            </a:r>
            <a:r>
              <a:rPr lang="en-US" dirty="0" smtClean="0"/>
              <a:t> put </a:t>
            </a:r>
            <a:r>
              <a:rPr lang="en-US" dirty="0"/>
              <a:t>your name</a:t>
            </a:r>
            <a:r>
              <a:rPr lang="en-US" dirty="0" smtClean="0"/>
              <a:t> them</a:t>
            </a:r>
          </a:p>
          <a:p>
            <a:r>
              <a:rPr lang="en-US" dirty="0" smtClean="0"/>
              <a:t>Read </a:t>
            </a:r>
            <a:r>
              <a:rPr lang="en-US" dirty="0"/>
              <a:t>(carefully) the </a:t>
            </a:r>
            <a:r>
              <a:rPr lang="en-US" i="1" u="sng" dirty="0">
                <a:hlinkClick r:id="rId2" action="ppaction://hlinkfile"/>
              </a:rPr>
              <a:t>Suggestions for Making Measurements</a:t>
            </a:r>
            <a:r>
              <a:rPr lang="en-US" dirty="0"/>
              <a:t>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Read </a:t>
            </a:r>
            <a:r>
              <a:rPr lang="en-US" dirty="0"/>
              <a:t>(carefully) the </a:t>
            </a:r>
            <a:r>
              <a:rPr lang="en-US" i="1" u="sng" dirty="0">
                <a:hlinkClick r:id="rId3" action="ppaction://hlinkfile"/>
              </a:rPr>
              <a:t>Student Introduction and Rider Responsibilities</a:t>
            </a:r>
            <a:r>
              <a:rPr lang="en-US" dirty="0"/>
              <a:t> </a:t>
            </a:r>
            <a:r>
              <a:rPr lang="en-US" dirty="0" smtClean="0"/>
              <a:t>document </a:t>
            </a:r>
          </a:p>
          <a:p>
            <a:r>
              <a:rPr lang="en-US" dirty="0" smtClean="0"/>
              <a:t>Read (carefully) each of your packets </a:t>
            </a:r>
            <a:r>
              <a:rPr lang="en-US" u="sng" dirty="0" smtClean="0"/>
              <a:t>before</a:t>
            </a:r>
            <a:r>
              <a:rPr lang="en-US" dirty="0" smtClean="0"/>
              <a:t> Friday.</a:t>
            </a:r>
          </a:p>
          <a:p>
            <a:r>
              <a:rPr lang="en-US" dirty="0" smtClean="0"/>
              <a:t>Bring </a:t>
            </a:r>
            <a:r>
              <a:rPr lang="en-US" dirty="0"/>
              <a:t>a picture ID so that you can check out a data collection vest </a:t>
            </a:r>
            <a:endParaRPr lang="en-US" dirty="0" smtClean="0"/>
          </a:p>
          <a:p>
            <a:r>
              <a:rPr lang="en-US" dirty="0" smtClean="0"/>
              <a:t>Dress appropriately for the weather </a:t>
            </a:r>
            <a:r>
              <a:rPr lang="en-US" dirty="0" smtClean="0"/>
              <a:t>(</a:t>
            </a:r>
            <a:r>
              <a:rPr lang="en-US" dirty="0" smtClean="0"/>
              <a:t>53</a:t>
            </a:r>
            <a:r>
              <a:rPr lang="en-US" dirty="0" smtClean="0"/>
              <a:t>-72 </a:t>
            </a:r>
            <a:r>
              <a:rPr lang="en-US" dirty="0" smtClean="0"/>
              <a:t>F)</a:t>
            </a:r>
          </a:p>
          <a:p>
            <a:r>
              <a:rPr lang="en-US" dirty="0" smtClean="0"/>
              <a:t>Arrive with pen/pencil, all packets with your name on them, lunch or lunch money if needed</a:t>
            </a:r>
          </a:p>
          <a:p>
            <a:r>
              <a:rPr lang="en-US" dirty="0" smtClean="0"/>
              <a:t>---No highlighter/dry erase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Prepared</a:t>
            </a:r>
            <a:br>
              <a:rPr lang="en-US" dirty="0" smtClean="0"/>
            </a:b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on time 7:30 am at Greyhound Entrance</a:t>
            </a:r>
          </a:p>
          <a:p>
            <a:r>
              <a:rPr lang="en-US" dirty="0" smtClean="0"/>
              <a:t>As you get off the bus at the park, keep track of ticket(s) and equipment bag, packet</a:t>
            </a:r>
          </a:p>
          <a:p>
            <a:r>
              <a:rPr lang="en-US" dirty="0" smtClean="0"/>
              <a:t>Know when and where check-ins are. Plan to be there on time.</a:t>
            </a:r>
          </a:p>
          <a:p>
            <a:r>
              <a:rPr lang="en-US" dirty="0" smtClean="0"/>
              <a:t>Use your map. Plan what rides activities you will do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....</a:t>
            </a:r>
          </a:p>
          <a:p>
            <a:r>
              <a:rPr lang="en-US" dirty="0" smtClean="0"/>
              <a:t>Turn in your labs and equipment bag as you get on the bus at </a:t>
            </a:r>
            <a:r>
              <a:rPr lang="en-US" dirty="0" smtClean="0">
                <a:solidFill>
                  <a:schemeClr val="accent2"/>
                </a:solidFill>
              </a:rPr>
              <a:t>4:30pm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Prepared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4493</TotalTime>
  <Words>646</Words>
  <Application>Microsoft Macintosh PowerPoint</Application>
  <PresentationFormat>On-screen Show (4:3)</PresentationFormat>
  <Paragraphs>161</Paragraphs>
  <Slides>22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CHS Physics Day at Six Flags   </vt:lpstr>
      <vt:lpstr>Today’s Overview</vt:lpstr>
      <vt:lpstr>Friday’s Schedule</vt:lpstr>
      <vt:lpstr>Buses    </vt:lpstr>
      <vt:lpstr>PowerPoint Presentation</vt:lpstr>
      <vt:lpstr>Lab Expectations</vt:lpstr>
      <vt:lpstr>FoP: ANY 3           FP: 1/column    HFP 1 column A + 2?</vt:lpstr>
      <vt:lpstr>Be Prepared </vt:lpstr>
      <vt:lpstr>Be Prepared </vt:lpstr>
      <vt:lpstr>General Information  </vt:lpstr>
      <vt:lpstr>Working from CHS  </vt:lpstr>
      <vt:lpstr>Q &amp; A </vt:lpstr>
      <vt:lpstr>New Lab Information </vt:lpstr>
      <vt:lpstr>First Drop</vt:lpstr>
      <vt:lpstr>Sensation of Weight (Apparent Weight)</vt:lpstr>
      <vt:lpstr>Weightless zone, well there’s still weight but something is missing. . . </vt:lpstr>
      <vt:lpstr>Initial oscillation, Maximum oscillation </vt:lpstr>
      <vt:lpstr>Tangential speed &amp; Angular speed  </vt:lpstr>
      <vt:lpstr>Frame of reference  </vt:lpstr>
      <vt:lpstr>Frames of Reference (Part 2)</vt:lpstr>
      <vt:lpstr>Frames of Reference (Part 3)</vt:lpstr>
      <vt:lpstr>Frames of Reference (Part 4)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CHS Physics Day at Six Flags   </dc:title>
  <dc:creator>Robert Laux</dc:creator>
  <cp:lastModifiedBy>roberrt laux</cp:lastModifiedBy>
  <cp:revision>68</cp:revision>
  <cp:lastPrinted>2018-04-19T02:44:09Z</cp:lastPrinted>
  <dcterms:created xsi:type="dcterms:W3CDTF">2016-04-19T14:09:09Z</dcterms:created>
  <dcterms:modified xsi:type="dcterms:W3CDTF">2019-04-22T22:50:12Z</dcterms:modified>
</cp:coreProperties>
</file>